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314" r:id="rId3"/>
    <p:sldId id="315" r:id="rId4"/>
    <p:sldId id="368" r:id="rId5"/>
    <p:sldId id="316" r:id="rId6"/>
    <p:sldId id="317" r:id="rId7"/>
    <p:sldId id="319" r:id="rId8"/>
    <p:sldId id="371" r:id="rId9"/>
    <p:sldId id="318" r:id="rId10"/>
    <p:sldId id="362" r:id="rId11"/>
    <p:sldId id="369" r:id="rId12"/>
    <p:sldId id="347" r:id="rId13"/>
    <p:sldId id="321" r:id="rId14"/>
    <p:sldId id="323" r:id="rId15"/>
    <p:sldId id="324" r:id="rId16"/>
    <p:sldId id="370" r:id="rId17"/>
    <p:sldId id="360" r:id="rId18"/>
    <p:sldId id="332" r:id="rId19"/>
    <p:sldId id="340" r:id="rId20"/>
    <p:sldId id="367" r:id="rId21"/>
    <p:sldId id="388" r:id="rId22"/>
    <p:sldId id="348" r:id="rId23"/>
    <p:sldId id="330" r:id="rId24"/>
    <p:sldId id="333" r:id="rId25"/>
    <p:sldId id="364" r:id="rId26"/>
    <p:sldId id="384" r:id="rId27"/>
    <p:sldId id="337" r:id="rId28"/>
    <p:sldId id="338" r:id="rId29"/>
    <p:sldId id="386" r:id="rId30"/>
    <p:sldId id="339" r:id="rId31"/>
    <p:sldId id="392" r:id="rId32"/>
    <p:sldId id="376" r:id="rId33"/>
    <p:sldId id="389" r:id="rId34"/>
    <p:sldId id="372" r:id="rId35"/>
    <p:sldId id="373" r:id="rId36"/>
    <p:sldId id="390" r:id="rId37"/>
    <p:sldId id="374" r:id="rId38"/>
    <p:sldId id="391" r:id="rId39"/>
    <p:sldId id="375" r:id="rId40"/>
    <p:sldId id="327" r:id="rId41"/>
    <p:sldId id="363" r:id="rId42"/>
    <p:sldId id="343" r:id="rId43"/>
    <p:sldId id="351" r:id="rId44"/>
    <p:sldId id="352" r:id="rId45"/>
    <p:sldId id="382" r:id="rId46"/>
    <p:sldId id="383" r:id="rId47"/>
    <p:sldId id="380" r:id="rId48"/>
    <p:sldId id="326" r:id="rId49"/>
    <p:sldId id="355" r:id="rId50"/>
    <p:sldId id="356" r:id="rId51"/>
    <p:sldId id="377" r:id="rId52"/>
    <p:sldId id="378" r:id="rId53"/>
    <p:sldId id="379" r:id="rId54"/>
    <p:sldId id="357" r:id="rId55"/>
    <p:sldId id="358" r:id="rId56"/>
    <p:sldId id="359" r:id="rId57"/>
    <p:sldId id="381" r:id="rId58"/>
    <p:sldId id="329" r:id="rId59"/>
    <p:sldId id="331" r:id="rId60"/>
    <p:sldId id="342" r:id="rId61"/>
    <p:sldId id="365" r:id="rId62"/>
    <p:sldId id="264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C7C854-2E1C-4AB5-B7D2-E18D73AB9DC2}">
          <p14:sldIdLst>
            <p14:sldId id="256"/>
            <p14:sldId id="314"/>
            <p14:sldId id="315"/>
            <p14:sldId id="368"/>
            <p14:sldId id="316"/>
            <p14:sldId id="317"/>
            <p14:sldId id="319"/>
            <p14:sldId id="371"/>
            <p14:sldId id="318"/>
            <p14:sldId id="362"/>
            <p14:sldId id="369"/>
            <p14:sldId id="347"/>
            <p14:sldId id="321"/>
            <p14:sldId id="323"/>
            <p14:sldId id="324"/>
            <p14:sldId id="370"/>
            <p14:sldId id="360"/>
            <p14:sldId id="332"/>
            <p14:sldId id="340"/>
            <p14:sldId id="367"/>
            <p14:sldId id="388"/>
            <p14:sldId id="348"/>
            <p14:sldId id="330"/>
            <p14:sldId id="333"/>
            <p14:sldId id="364"/>
            <p14:sldId id="384"/>
            <p14:sldId id="337"/>
            <p14:sldId id="338"/>
            <p14:sldId id="386"/>
            <p14:sldId id="339"/>
            <p14:sldId id="392"/>
            <p14:sldId id="376"/>
            <p14:sldId id="389"/>
            <p14:sldId id="372"/>
            <p14:sldId id="373"/>
            <p14:sldId id="390"/>
            <p14:sldId id="374"/>
            <p14:sldId id="391"/>
            <p14:sldId id="375"/>
            <p14:sldId id="327"/>
            <p14:sldId id="363"/>
            <p14:sldId id="343"/>
            <p14:sldId id="351"/>
            <p14:sldId id="352"/>
            <p14:sldId id="382"/>
            <p14:sldId id="383"/>
            <p14:sldId id="380"/>
            <p14:sldId id="326"/>
            <p14:sldId id="355"/>
            <p14:sldId id="356"/>
            <p14:sldId id="377"/>
            <p14:sldId id="378"/>
            <p14:sldId id="379"/>
            <p14:sldId id="357"/>
            <p14:sldId id="358"/>
            <p14:sldId id="359"/>
            <p14:sldId id="381"/>
            <p14:sldId id="329"/>
            <p14:sldId id="331"/>
            <p14:sldId id="342"/>
            <p14:sldId id="365"/>
            <p14:sldId id="264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FFF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 autoAdjust="0"/>
    <p:restoredTop sz="94674"/>
  </p:normalViewPr>
  <p:slideViewPr>
    <p:cSldViewPr snapToGrid="0" snapToObjects="1">
      <p:cViewPr>
        <p:scale>
          <a:sx n="95" d="100"/>
          <a:sy n="95" d="100"/>
        </p:scale>
        <p:origin x="-2094" y="-4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TLC+MTM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Smoke &lt;= 2 days Example 1</c:v>
                </c:pt>
                <c:pt idx="1">
                  <c:v>Smoke &gt; 2 days Example 1</c:v>
                </c:pt>
                <c:pt idx="2">
                  <c:v>Smoke &lt;= 2 days Example 2</c:v>
                </c:pt>
                <c:pt idx="3">
                  <c:v>Smoke &gt; 2 Example 2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0.2</c:v>
                </c:pt>
                <c:pt idx="1">
                  <c:v>0.25</c:v>
                </c:pt>
                <c:pt idx="2">
                  <c:v>0.25</c:v>
                </c:pt>
                <c:pt idx="3">
                  <c:v>0.12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2B2-42A8-976B-0C91E15E0D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TLC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Smoke &lt;= 2 days Example 1</c:v>
                </c:pt>
                <c:pt idx="1">
                  <c:v>Smoke &gt; 2 days Example 1</c:v>
                </c:pt>
                <c:pt idx="2">
                  <c:v>Smoke &lt;= 2 days Example 2</c:v>
                </c:pt>
                <c:pt idx="3">
                  <c:v>Smoke &gt; 2 Example 2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0.17</c:v>
                </c:pt>
                <c:pt idx="1">
                  <c:v>0.12</c:v>
                </c:pt>
                <c:pt idx="2">
                  <c:v>0.12</c:v>
                </c:pt>
                <c:pt idx="3">
                  <c:v>0.25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2B2-42A8-976B-0C91E15E0D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565184"/>
        <c:axId val="55961856"/>
        <c:extLst xmlns:c16r2="http://schemas.microsoft.com/office/drawing/2015/06/chart">
          <c:ext xmlns:c15="http://schemas.microsoft.com/office/drawing/2012/chart" uri="{02D57815-91ED-43cb-92C2-25804820EDAC}">
            <c15:filteredBarSeries>
              <c15:ser>
                <c:idx val="2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Column1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strCache>
                      <c:ptCount val="4"/>
                      <c:pt idx="0">
                        <c:v>Smoke &lt;= 2 days Example 1</c:v>
                      </c:pt>
                      <c:pt idx="1">
                        <c:v>Smoke &gt; 2 days Example 1</c:v>
                      </c:pt>
                      <c:pt idx="2">
                        <c:v>Smoke &lt;= 2 days Example 2</c:v>
                      </c:pt>
                      <c:pt idx="3">
                        <c:v>Smoke &gt; 2 Example 2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Sheet1!$D$2:$D$5</c15:sqref>
                        </c15:formulaRef>
                      </c:ext>
                    </c:extLst>
                    <c:numCache>
                      <c:formatCode>General</c:formatCode>
                      <c:ptCount val="4"/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82B2-42A8-976B-0C91E15E0DE6}"/>
                  </c:ext>
                </c:extLst>
              </c15:ser>
            </c15:filteredBarSeries>
          </c:ext>
        </c:extLst>
      </c:barChart>
      <c:catAx>
        <c:axId val="65565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961856"/>
        <c:crosses val="autoZero"/>
        <c:auto val="1"/>
        <c:lblAlgn val="ctr"/>
        <c:lblOffset val="100"/>
        <c:noMultiLvlLbl val="0"/>
      </c:catAx>
      <c:valAx>
        <c:axId val="5596185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5651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FAD446-DB86-964E-BA3E-FB5747F835B6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4B092-0716-2549-9FC3-361DBC4249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9635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73D10-58F2-264C-B950-00EAA6BA971E}" type="datetimeFigureOut">
              <a:rPr lang="en-US" smtClean="0"/>
              <a:t>4/17/2018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7C3A-3A48-564A-AB6C-2BBA3B686E6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330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roon_Background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BrandElement_Title-Closing_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8464"/>
            <a:ext cx="9144000" cy="859536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sz="quarter" idx="11" hasCustomPrompt="1"/>
          </p:nvPr>
        </p:nvSpPr>
        <p:spPr>
          <a:xfrm>
            <a:off x="429740" y="4215027"/>
            <a:ext cx="8229600" cy="5285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Subtitle | Contact Information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981717"/>
            <a:ext cx="8229600" cy="280082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200" cap="none" spc="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Date Placeholder 10"/>
          <p:cNvSpPr>
            <a:spLocks noGrp="1"/>
          </p:cNvSpPr>
          <p:nvPr>
            <p:ph type="dt" sz="half" idx="12"/>
          </p:nvPr>
        </p:nvSpPr>
        <p:spPr>
          <a:xfrm>
            <a:off x="457200" y="6489123"/>
            <a:ext cx="4565650" cy="281976"/>
          </a:xfrm>
        </p:spPr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</p:spTree>
    <p:extLst>
      <p:ext uri="{BB962C8B-B14F-4D97-AF65-F5344CB8AC3E}">
        <p14:creationId xmlns:p14="http://schemas.microsoft.com/office/powerpoint/2010/main" val="2531105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Column_Tria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UPH.IDE.emr.Powerpoint_TemplateExploration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BrandElement_3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5323016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88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dElement_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3881395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4805405" y="1376921"/>
            <a:ext cx="3881395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3919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BrandElement_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3881395" cy="45680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/>
          </p:nvPr>
        </p:nvSpPr>
        <p:spPr>
          <a:xfrm>
            <a:off x="4805405" y="1376921"/>
            <a:ext cx="3881395" cy="45680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787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_Tri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H.IDE.emr.Powerpoint_TemplateExploration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BrandElement_3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12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3881395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2"/>
          </p:nvPr>
        </p:nvSpPr>
        <p:spPr>
          <a:xfrm>
            <a:off x="4805405" y="1376921"/>
            <a:ext cx="3881395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46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randElement_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13" name="Content Placeholder 8"/>
          <p:cNvSpPr>
            <a:spLocks noGrp="1"/>
          </p:cNvSpPr>
          <p:nvPr>
            <p:ph sz="quarter" idx="11"/>
          </p:nvPr>
        </p:nvSpPr>
        <p:spPr>
          <a:xfrm>
            <a:off x="457201" y="1376921"/>
            <a:ext cx="2432908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6253892" y="1376921"/>
            <a:ext cx="2432908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3"/>
          </p:nvPr>
        </p:nvSpPr>
        <p:spPr>
          <a:xfrm>
            <a:off x="3356919" y="1376921"/>
            <a:ext cx="2432908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435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BrandElement_3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1" y="1376921"/>
            <a:ext cx="2432908" cy="45680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6253892" y="1376921"/>
            <a:ext cx="2432908" cy="45680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3"/>
          </p:nvPr>
        </p:nvSpPr>
        <p:spPr>
          <a:xfrm>
            <a:off x="3356919" y="1376921"/>
            <a:ext cx="2432908" cy="45680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892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_Tri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PH.IDE.emr.Powerpoint_TemplateExploration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BrandElement_3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2"/>
          </p:nvPr>
        </p:nvSpPr>
        <p:spPr>
          <a:xfrm>
            <a:off x="6253892" y="1376921"/>
            <a:ext cx="2432908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/>
          <p:cNvSpPr>
            <a:spLocks noGrp="1"/>
          </p:cNvSpPr>
          <p:nvPr>
            <p:ph sz="quarter" idx="13"/>
          </p:nvPr>
        </p:nvSpPr>
        <p:spPr>
          <a:xfrm>
            <a:off x="3356919" y="1376921"/>
            <a:ext cx="2432908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8"/>
          <p:cNvSpPr>
            <a:spLocks noGrp="1"/>
          </p:cNvSpPr>
          <p:nvPr>
            <p:ph sz="quarter" idx="14"/>
          </p:nvPr>
        </p:nvSpPr>
        <p:spPr>
          <a:xfrm>
            <a:off x="457200" y="1376921"/>
            <a:ext cx="2432908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087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oon_Background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BrandElement_Title-Closing_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8464"/>
            <a:ext cx="9144000" cy="859536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>
          <a:xfrm>
            <a:off x="457200" y="6489123"/>
            <a:ext cx="4565650" cy="281976"/>
          </a:xfrm>
        </p:spPr>
        <p:txBody>
          <a:bodyPr/>
          <a:lstStyle>
            <a:lvl1pPr>
              <a:defRPr sz="600"/>
            </a:lvl1pPr>
          </a:lstStyle>
          <a:p>
            <a:r>
              <a:rPr lang="en-US" dirty="0"/>
              <a:t>© 2016 Regents of the University of Minnesota. All rights reserved. The University of Minnesota is an equal opportunity </a:t>
            </a:r>
            <a:br>
              <a:rPr lang="en-US" dirty="0"/>
            </a:br>
            <a:r>
              <a:rPr lang="en-US" dirty="0"/>
              <a:t>educator and employer. This material is available in alternative formats upon request. Direct requests to 612-624-6669.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57200" y="981717"/>
            <a:ext cx="8229600" cy="12131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800" cap="none" spc="2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Questions &amp; Discussion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2709864"/>
            <a:ext cx="8229600" cy="149090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aseline="0">
                <a:solidFill>
                  <a:srgbClr val="FFFFFF"/>
                </a:solidFill>
              </a:defRPr>
            </a:lvl1pPr>
            <a:lvl3pPr marL="914400" indent="0">
              <a:buNone/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Acknowledgments or presenter contact information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761404"/>
            <a:ext cx="8229599" cy="4358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baseline="0">
                <a:solidFill>
                  <a:schemeClr val="bg2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Learn more : </a:t>
            </a:r>
            <a:r>
              <a:rPr lang="en-US" dirty="0" err="1"/>
              <a:t>sph.umn.edu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06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randElement_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8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56805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46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 descr="BrandElement_3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12" name="Date Placeholder 1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56805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9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Col_Tri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UPH.IDE.emr.Powerpoint_TemplateExploration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BrandElement_3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16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56805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11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andElement_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64"/>
            <a:ext cx="533082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rgbClr val="000000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Caption Text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388156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Background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Picture 9" descr="BrandElement_3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64"/>
            <a:ext cx="533082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chemeClr val="tx1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Caption Text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388156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10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aption_Tria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andElement_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pic>
        <p:nvPicPr>
          <p:cNvPr id="11" name="Picture 10" descr="UPH.IDE.emr.Powerpoint_TemplateExploration-06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5567364"/>
            <a:ext cx="5330824" cy="45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 baseline="0">
                <a:solidFill>
                  <a:srgbClr val="75787D"/>
                </a:solidFill>
              </a:defRPr>
            </a:lvl1pPr>
            <a:lvl3pPr>
              <a:defRPr baseline="0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Caption Text</a:t>
            </a:r>
          </a:p>
        </p:txBody>
      </p:sp>
      <p:sp>
        <p:nvSpPr>
          <p:cNvPr id="14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38815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36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Column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andElement_3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5323016" cy="456805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046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Column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PH.IDE.emr.Powerpoint_TemplateExplorati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BrandElement_3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2512"/>
            <a:ext cx="9144000" cy="47548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[Insert Program/Unit Title or Delete]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5323016" cy="45680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16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89123"/>
            <a:ext cx="6104352" cy="281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[Insert Program/Unit Title or Delete]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6921"/>
            <a:ext cx="8229600" cy="4571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207008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8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b="1" i="0" kern="1200" cap="none" spc="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768"/>
        </a:spcBef>
        <a:buClr>
          <a:schemeClr val="tx2"/>
        </a:buClr>
        <a:buFont typeface="Arial"/>
        <a:buChar char="•"/>
        <a:defRPr sz="2600" b="0" i="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800100" indent="-342900" algn="l" defTabSz="457200" rtl="0" eaLnBrk="1" latinLnBrk="0" hangingPunct="1">
        <a:spcBef>
          <a:spcPts val="672"/>
        </a:spcBef>
        <a:buClr>
          <a:schemeClr val="tx2"/>
        </a:buClr>
        <a:buFont typeface="Lucida Grande"/>
        <a:buChar char="-"/>
        <a:defRPr sz="2400" b="0" i="0" kern="1200">
          <a:solidFill>
            <a:srgbClr val="000000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ts val="576"/>
        </a:spcBef>
        <a:buClr>
          <a:schemeClr val="tx2"/>
        </a:buClr>
        <a:buFont typeface="Arial"/>
        <a:buChar char="•"/>
        <a:defRPr sz="2200" b="0" i="0" kern="1200">
          <a:solidFill>
            <a:srgbClr val="000000"/>
          </a:solidFill>
          <a:latin typeface="Arial"/>
          <a:ea typeface="+mn-ea"/>
          <a:cs typeface="Arial"/>
        </a:defRPr>
      </a:lvl3pPr>
      <a:lvl4pPr marL="1714500" indent="-342900" algn="l" defTabSz="457200" rtl="0" eaLnBrk="1" latinLnBrk="0" hangingPunct="1">
        <a:spcBef>
          <a:spcPct val="20000"/>
        </a:spcBef>
        <a:buClr>
          <a:schemeClr val="tx2"/>
        </a:buClr>
        <a:buFont typeface="Lucida Grande"/>
        <a:buChar char="-"/>
        <a:defRPr sz="2000" b="0" i="0" kern="1200">
          <a:solidFill>
            <a:srgbClr val="000000"/>
          </a:solidFill>
          <a:latin typeface="Arial"/>
          <a:ea typeface="+mn-ea"/>
          <a:cs typeface="Arial"/>
        </a:defRPr>
      </a:lvl4pPr>
      <a:lvl5pPr marL="2171700" indent="-342900" algn="l" defTabSz="457200" rtl="0" eaLnBrk="1" latinLnBrk="0" hangingPunct="1">
        <a:spcBef>
          <a:spcPct val="20000"/>
        </a:spcBef>
        <a:buClr>
          <a:schemeClr val="tx2"/>
        </a:buClr>
        <a:buFont typeface="Arial"/>
        <a:buChar char="•"/>
        <a:defRPr sz="2000" kern="1200">
          <a:solidFill>
            <a:srgbClr val="000000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429740" y="3207125"/>
            <a:ext cx="8229600" cy="195542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David M. Vock</a:t>
            </a:r>
            <a:endParaRPr lang="en-US" dirty="0"/>
          </a:p>
          <a:p>
            <a:r>
              <a:rPr lang="en-US" dirty="0"/>
              <a:t>Assistant Professor of Biostatistics</a:t>
            </a:r>
          </a:p>
          <a:p>
            <a:endParaRPr lang="en-US" dirty="0"/>
          </a:p>
          <a:p>
            <a:r>
              <a:rPr lang="en-US" dirty="0" smtClean="0"/>
              <a:t>American Statistical Association Connecticut Chapter Mini-Conference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Getting SMART about Developing Adaptive Intervention Strategies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</p:spTree>
    <p:extLst>
      <p:ext uri="{BB962C8B-B14F-4D97-AF65-F5344CB8AC3E}">
        <p14:creationId xmlns:p14="http://schemas.microsoft.com/office/powerpoint/2010/main" val="4210839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CF9B3C-DE23-46EB-9E2A-90C8EAD2293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981FA5-8A14-480A-A487-112010CB4B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intervention/treatment strategy/regime/policy is said to be “adaptive” or “dynamic” or “tailored” because it depends on a person’s evolving characteristic</a:t>
            </a:r>
          </a:p>
          <a:p>
            <a:r>
              <a:rPr lang="en-US" dirty="0"/>
              <a:t>Note: Stepped care intervention models are a special case of adaptive interventions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14946FD-B96B-4E9F-9386-F44F95D3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Intervention Strategy</a:t>
            </a:r>
          </a:p>
        </p:txBody>
      </p:sp>
    </p:spTree>
    <p:extLst>
      <p:ext uri="{BB962C8B-B14F-4D97-AF65-F5344CB8AC3E}">
        <p14:creationId xmlns:p14="http://schemas.microsoft.com/office/powerpoint/2010/main" val="2257445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Adaptive Intervention Strategy (AI or AIS)</a:t>
            </a:r>
          </a:p>
          <a:p>
            <a:pPr>
              <a:spcAft>
                <a:spcPts val="1200"/>
              </a:spcAft>
            </a:pPr>
            <a:r>
              <a:rPr lang="en-US" dirty="0"/>
              <a:t>Adaptive Treatment Strategy (ATS)</a:t>
            </a:r>
          </a:p>
          <a:p>
            <a:pPr>
              <a:spcAft>
                <a:spcPts val="1200"/>
              </a:spcAft>
            </a:pPr>
            <a:r>
              <a:rPr lang="en-US" dirty="0"/>
              <a:t>Dynamic Treatment Regime (DTR)</a:t>
            </a:r>
          </a:p>
          <a:p>
            <a:pPr>
              <a:spcAft>
                <a:spcPts val="1200"/>
              </a:spcAft>
            </a:pPr>
            <a:r>
              <a:rPr lang="en-US" dirty="0"/>
              <a:t>Multistage Treatment Strategy (MTS)</a:t>
            </a:r>
          </a:p>
          <a:p>
            <a:pPr>
              <a:spcAft>
                <a:spcPts val="1200"/>
              </a:spcAft>
            </a:pPr>
            <a:r>
              <a:rPr lang="en-US" dirty="0"/>
              <a:t>Treatment Policy (TP)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Rose By Any Other Name</a:t>
            </a:r>
          </a:p>
        </p:txBody>
      </p:sp>
      <p:sp>
        <p:nvSpPr>
          <p:cNvPr id="5" name="Rounded Rectangle 7">
            <a:extLst>
              <a:ext uri="{FF2B5EF4-FFF2-40B4-BE49-F238E27FC236}">
                <a16:creationId xmlns:a16="http://schemas.microsoft.com/office/drawing/2014/main" xmlns="" id="{58CDD75E-ECB2-4AAB-9F49-49F835865E53}"/>
              </a:ext>
            </a:extLst>
          </p:cNvPr>
          <p:cNvSpPr/>
          <p:nvPr/>
        </p:nvSpPr>
        <p:spPr>
          <a:xfrm>
            <a:off x="841760" y="1381613"/>
            <a:ext cx="6184328" cy="619518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022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D266AA7-3467-44AA-89C8-269E85A7E5C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F918225-C9DB-4220-A73F-1C11D5DC70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sz="2400" dirty="0"/>
              <a:t>Stage 1: Initial Phase TLC (phone counseling + NRT) for 8 weeks</a:t>
            </a:r>
          </a:p>
          <a:p>
            <a:pPr>
              <a:spcBef>
                <a:spcPts val="0"/>
              </a:spcBef>
            </a:pPr>
            <a:r>
              <a:rPr lang="en-US" sz="2400" dirty="0"/>
              <a:t>Stage 2: At end of 8 weeks assess 7 day abstinence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IF abstinent (complete responder) continue with TLC (at least monthly phone counseling + NRT) for 48 weeks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ELSE combine TLC with pharmacotherapy (MTM)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76DCA9-19BB-4C95-8E35-40D962D05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3168"/>
            <a:ext cx="8229600" cy="693852"/>
          </a:xfrm>
        </p:spPr>
        <p:txBody>
          <a:bodyPr>
            <a:normAutofit/>
          </a:bodyPr>
          <a:lstStyle/>
          <a:p>
            <a:r>
              <a:rPr lang="en-US" dirty="0"/>
              <a:t>Example AIS in Smoking Cessation 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447A6883-3E4B-44A0-AC08-C80B691C087D}"/>
              </a:ext>
            </a:extLst>
          </p:cNvPr>
          <p:cNvGrpSpPr/>
          <p:nvPr/>
        </p:nvGrpSpPr>
        <p:grpSpPr>
          <a:xfrm>
            <a:off x="561056" y="3912061"/>
            <a:ext cx="7737700" cy="2464739"/>
            <a:chOff x="561056" y="2314261"/>
            <a:chExt cx="7737700" cy="246473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xmlns="" id="{89A10407-044D-4239-877F-1B616786E1D9}"/>
                </a:ext>
              </a:extLst>
            </p:cNvPr>
            <p:cNvGrpSpPr/>
            <p:nvPr/>
          </p:nvGrpSpPr>
          <p:grpSpPr>
            <a:xfrm>
              <a:off x="561056" y="2997603"/>
              <a:ext cx="1942408" cy="731743"/>
              <a:chOff x="2638884" y="2403667"/>
              <a:chExt cx="1942408" cy="731743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xmlns="" id="{8BE432FE-19DD-4732-B87C-ABC2A51AC226}"/>
                  </a:ext>
                </a:extLst>
              </p:cNvPr>
              <p:cNvSpPr/>
              <p:nvPr/>
            </p:nvSpPr>
            <p:spPr>
              <a:xfrm>
                <a:off x="2638884" y="2403667"/>
                <a:ext cx="1860304" cy="73174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924B6631-74CF-4B56-ACAB-705A6309923A}"/>
                  </a:ext>
                </a:extLst>
              </p:cNvPr>
              <p:cNvSpPr txBox="1"/>
              <p:nvPr/>
            </p:nvSpPr>
            <p:spPr>
              <a:xfrm>
                <a:off x="2781299" y="2444234"/>
                <a:ext cx="179999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Initial Phase TLC – 8 weeks</a:t>
                </a:r>
              </a:p>
            </p:txBody>
          </p: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xmlns="" id="{720A3B20-6989-4A8A-9E8B-4E2AD2D89431}"/>
                </a:ext>
              </a:extLst>
            </p:cNvPr>
            <p:cNvCxnSpPr/>
            <p:nvPr/>
          </p:nvCxnSpPr>
          <p:spPr>
            <a:xfrm rot="20400000">
              <a:off x="2498710" y="2903541"/>
              <a:ext cx="1485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0BCE5B3D-CA47-406C-B4F7-AE3BB7CD13DA}"/>
                </a:ext>
              </a:extLst>
            </p:cNvPr>
            <p:cNvCxnSpPr/>
            <p:nvPr/>
          </p:nvCxnSpPr>
          <p:spPr>
            <a:xfrm rot="1200000">
              <a:off x="2537436" y="3796531"/>
              <a:ext cx="1485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9AA9B49-DAFC-4A4B-98EC-C9A419D570F9}"/>
                </a:ext>
              </a:extLst>
            </p:cNvPr>
            <p:cNvSpPr txBox="1"/>
            <p:nvPr/>
          </p:nvSpPr>
          <p:spPr>
            <a:xfrm>
              <a:off x="4121217" y="2314261"/>
              <a:ext cx="12989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Complete Responder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2A2AC5D1-7770-45F0-9DD1-0257B203239B}"/>
                </a:ext>
              </a:extLst>
            </p:cNvPr>
            <p:cNvSpPr txBox="1"/>
            <p:nvPr/>
          </p:nvSpPr>
          <p:spPr>
            <a:xfrm>
              <a:off x="4121217" y="4096555"/>
              <a:ext cx="16496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Incomplete Responder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xmlns="" id="{C862FAE9-0A64-44A5-8EA2-A7D3D3A43A2A}"/>
                </a:ext>
              </a:extLst>
            </p:cNvPr>
            <p:cNvGrpSpPr/>
            <p:nvPr/>
          </p:nvGrpSpPr>
          <p:grpSpPr>
            <a:xfrm>
              <a:off x="6719284" y="2350769"/>
              <a:ext cx="778799" cy="533400"/>
              <a:chOff x="2590800" y="2362200"/>
              <a:chExt cx="778799" cy="5334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xmlns="" id="{B35ABD02-32C1-4500-93C1-539401B0E99A}"/>
                  </a:ext>
                </a:extLst>
              </p:cNvPr>
              <p:cNvSpPr/>
              <p:nvPr/>
            </p:nvSpPr>
            <p:spPr>
              <a:xfrm>
                <a:off x="2590800" y="2362200"/>
                <a:ext cx="685800" cy="533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id="{98C74F1E-D4CE-4B34-8555-3BBA56147DFA}"/>
                  </a:ext>
                </a:extLst>
              </p:cNvPr>
              <p:cNvSpPr txBox="1"/>
              <p:nvPr/>
            </p:nvSpPr>
            <p:spPr>
              <a:xfrm>
                <a:off x="2675561" y="2444234"/>
                <a:ext cx="6940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TLC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xmlns="" id="{952A0FF0-8403-4D79-AAAC-848809775580}"/>
                </a:ext>
              </a:extLst>
            </p:cNvPr>
            <p:cNvGrpSpPr/>
            <p:nvPr/>
          </p:nvGrpSpPr>
          <p:grpSpPr>
            <a:xfrm>
              <a:off x="6719284" y="4050635"/>
              <a:ext cx="1579472" cy="728365"/>
              <a:chOff x="2590800" y="2362200"/>
              <a:chExt cx="1156850" cy="728365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xmlns="" id="{3263999B-AD12-464E-B0DB-A4D21F9B5C15}"/>
                  </a:ext>
                </a:extLst>
              </p:cNvPr>
              <p:cNvSpPr/>
              <p:nvPr/>
            </p:nvSpPr>
            <p:spPr>
              <a:xfrm>
                <a:off x="2590800" y="2362200"/>
                <a:ext cx="1156850" cy="533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D8DFBADE-900E-4473-BC38-5AB1673D33F9}"/>
                  </a:ext>
                </a:extLst>
              </p:cNvPr>
              <p:cNvSpPr txBox="1"/>
              <p:nvPr/>
            </p:nvSpPr>
            <p:spPr>
              <a:xfrm>
                <a:off x="2695173" y="2444234"/>
                <a:ext cx="9663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TLC + MTM</a:t>
                </a:r>
              </a:p>
            </p:txBody>
          </p: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xmlns="" id="{74B88A71-2C86-437F-9472-56379BE67A63}"/>
                </a:ext>
              </a:extLst>
            </p:cNvPr>
            <p:cNvCxnSpPr/>
            <p:nvPr/>
          </p:nvCxnSpPr>
          <p:spPr>
            <a:xfrm>
              <a:off x="5448997" y="2617469"/>
              <a:ext cx="9518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xmlns="" id="{54471658-4B9F-4725-8C27-09B87811117C}"/>
                </a:ext>
              </a:extLst>
            </p:cNvPr>
            <p:cNvCxnSpPr/>
            <p:nvPr/>
          </p:nvCxnSpPr>
          <p:spPr>
            <a:xfrm>
              <a:off x="5516872" y="4317335"/>
              <a:ext cx="95180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58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E504DF0-CED2-40A1-90CC-711DE29D91C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6A37F3-C91C-44AB-8D62-29DCD3A3FDD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The variable and cutoff which determine which intervention a participant should receive are known as </a:t>
            </a:r>
            <a:r>
              <a:rPr lang="en-US" dirty="0">
                <a:solidFill>
                  <a:schemeClr val="tx2"/>
                </a:solidFill>
              </a:rPr>
              <a:t>tailoring variables and </a:t>
            </a:r>
            <a:r>
              <a:rPr lang="en-US" dirty="0" err="1">
                <a:solidFill>
                  <a:schemeClr val="tx2"/>
                </a:solidFill>
              </a:rPr>
              <a:t>cutpoint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Smoking cessation AIS: 7 day abstinence</a:t>
            </a:r>
          </a:p>
          <a:p>
            <a:r>
              <a:rPr lang="en-US" dirty="0">
                <a:solidFill>
                  <a:schemeClr val="tx1"/>
                </a:solidFill>
              </a:rPr>
              <a:t>Weight loss AIS: Percent change in weight</a:t>
            </a:r>
          </a:p>
          <a:p>
            <a:r>
              <a:rPr lang="en-US" dirty="0">
                <a:solidFill>
                  <a:schemeClr val="tx1"/>
                </a:solidFill>
              </a:rPr>
              <a:t>What can be a tailoring variable?</a:t>
            </a:r>
          </a:p>
          <a:p>
            <a:r>
              <a:rPr lang="en-US" dirty="0">
                <a:solidFill>
                  <a:schemeClr val="tx2"/>
                </a:solidFill>
              </a:rPr>
              <a:t>Any variable which can be measured can be a tailoring variable</a:t>
            </a:r>
          </a:p>
          <a:p>
            <a:r>
              <a:rPr lang="en-US" dirty="0">
                <a:solidFill>
                  <a:schemeClr val="tx1"/>
                </a:solidFill>
              </a:rPr>
              <a:t>This does not mean all are equally good ideas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C071524-13C6-4C0E-8124-B796E0C94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Tailoring Variables</a:t>
            </a:r>
          </a:p>
        </p:txBody>
      </p:sp>
    </p:spTree>
    <p:extLst>
      <p:ext uri="{BB962C8B-B14F-4D97-AF65-F5344CB8AC3E}">
        <p14:creationId xmlns:p14="http://schemas.microsoft.com/office/powerpoint/2010/main" val="410973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702FBCA-D885-4ABF-8840-55BD7BB9B8D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59F4D6-F7E5-4801-BB97-9CE5EFD803A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Typically used the following to develop AIS</a:t>
            </a:r>
          </a:p>
          <a:p>
            <a:pPr lvl="1"/>
            <a:r>
              <a:rPr lang="en-US" dirty="0"/>
              <a:t>Expert opinion</a:t>
            </a:r>
          </a:p>
          <a:p>
            <a:pPr lvl="1"/>
            <a:r>
              <a:rPr lang="en-US" dirty="0"/>
              <a:t>Clinical judgement</a:t>
            </a:r>
          </a:p>
          <a:p>
            <a:pPr lvl="1"/>
            <a:r>
              <a:rPr lang="en-US" dirty="0"/>
              <a:t>Piecing together an adaptive intervention using results from separate RCTs</a:t>
            </a:r>
          </a:p>
          <a:p>
            <a:r>
              <a:rPr lang="en-US" dirty="0"/>
              <a:t>Are these “good” adaptive interventions?</a:t>
            </a:r>
          </a:p>
          <a:p>
            <a:r>
              <a:rPr lang="en-US" dirty="0"/>
              <a:t>How could these adaptive interventions be improved?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2F132E7-9314-40B9-A063-6795CCE80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Many Possible Adaptive Interventions</a:t>
            </a:r>
          </a:p>
        </p:txBody>
      </p:sp>
    </p:spTree>
    <p:extLst>
      <p:ext uri="{BB962C8B-B14F-4D97-AF65-F5344CB8AC3E}">
        <p14:creationId xmlns:p14="http://schemas.microsoft.com/office/powerpoint/2010/main" val="2755915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2E2A1DE-013A-4C8B-AE98-A407BC3BAC2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1F8BA4-A4F5-4CC2-B4BA-F419DB362F8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Which treatment or intervention should be offered to individuals initially? </a:t>
            </a:r>
          </a:p>
          <a:p>
            <a:r>
              <a:rPr lang="en-US" dirty="0"/>
              <a:t>How frequently should individuals be monitored for response/nonresponse to initial treatment? </a:t>
            </a:r>
          </a:p>
          <a:p>
            <a:r>
              <a:rPr lang="en-US" dirty="0"/>
              <a:t>Among individuals who are not responding well to initial treatment, should their initial treatment be intensified, augmented, or switched? </a:t>
            </a:r>
          </a:p>
          <a:p>
            <a:r>
              <a:rPr lang="en-US" dirty="0"/>
              <a:t>Among individuals responding to treatment, what maintenance/relapse prevention treatment should be offered?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4AF71EE-115E-4806-97D1-FC04D3D51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Unanswered Questions to Optimize an AIS</a:t>
            </a:r>
          </a:p>
        </p:txBody>
      </p:sp>
    </p:spTree>
    <p:extLst>
      <p:ext uri="{BB962C8B-B14F-4D97-AF65-F5344CB8AC3E}">
        <p14:creationId xmlns:p14="http://schemas.microsoft.com/office/powerpoint/2010/main" val="1213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63639E-7314-4D74-9D81-FDCDC41F1F7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DE052-A523-48BB-BA3F-13ED53109F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728044"/>
          </a:xfrm>
        </p:spPr>
        <p:txBody>
          <a:bodyPr>
            <a:normAutofit/>
          </a:bodyPr>
          <a:lstStyle/>
          <a:p>
            <a:r>
              <a:rPr lang="en-US" dirty="0"/>
              <a:t>Why are adaptive interventions useful?</a:t>
            </a:r>
          </a:p>
          <a:p>
            <a:r>
              <a:rPr lang="en-US" dirty="0"/>
              <a:t>What is an adaptive intervention?</a:t>
            </a:r>
          </a:p>
          <a:p>
            <a:r>
              <a:rPr lang="en-US" dirty="0">
                <a:solidFill>
                  <a:schemeClr val="tx2"/>
                </a:solidFill>
              </a:rPr>
              <a:t>How can SMART designs help us learn about adaptive interventions and improve them? </a:t>
            </a:r>
          </a:p>
          <a:p>
            <a:r>
              <a:rPr lang="en-US" dirty="0"/>
              <a:t>What are some things to consider when designing a SMART trial?</a:t>
            </a:r>
          </a:p>
          <a:p>
            <a:r>
              <a:rPr lang="en-US" dirty="0"/>
              <a:t>Where do SMARTs fit in the personalization process?</a:t>
            </a:r>
          </a:p>
          <a:p>
            <a:r>
              <a:rPr lang="en-US" dirty="0"/>
              <a:t>What are some common misconceptions about adaptive interventions and SMART designs?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A94060-97B1-4CD7-B818-B5C14C8B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3120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3AEBAD0-29EE-4748-B312-AE93088F6AE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A5C01A-93FC-4BF8-AE69-1A907A7A83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546986"/>
            <a:ext cx="8229600" cy="4568052"/>
          </a:xfrm>
        </p:spPr>
        <p:txBody>
          <a:bodyPr>
            <a:normAutofit/>
          </a:bodyPr>
          <a:lstStyle/>
          <a:p>
            <a:r>
              <a:rPr lang="en-US" dirty="0"/>
              <a:t>SMART Designs are type of trial design that scientists can use to optimize an AIS</a:t>
            </a:r>
          </a:p>
          <a:p>
            <a:r>
              <a:rPr lang="en-US" dirty="0"/>
              <a:t>Can be used to answer any of the previously posed questions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ADB4F26-8A0A-4318-A57B-D1C9F84B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Multiple Assignment Randomized Trial</a:t>
            </a:r>
          </a:p>
        </p:txBody>
      </p:sp>
    </p:spTree>
    <p:extLst>
      <p:ext uri="{BB962C8B-B14F-4D97-AF65-F5344CB8AC3E}">
        <p14:creationId xmlns:p14="http://schemas.microsoft.com/office/powerpoint/2010/main" val="80053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3AEBAD0-29EE-4748-B312-AE93088F6AE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DA5C01A-93FC-4BF8-AE69-1A907A7A833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562226"/>
            <a:ext cx="8229600" cy="45680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Multi-stage trial design - each stage corresponds to a critical decision</a:t>
            </a:r>
          </a:p>
          <a:p>
            <a:r>
              <a:rPr lang="en-US" dirty="0"/>
              <a:t>Participant can be randomly assigned to one of several intervention options at each stage </a:t>
            </a:r>
          </a:p>
          <a:p>
            <a:r>
              <a:rPr lang="en-US" dirty="0"/>
              <a:t>Set of available interventions that a single participant may be randomized to at each stage may depend on prior treatment received and/or participant characteristics </a:t>
            </a:r>
          </a:p>
          <a:p>
            <a:r>
              <a:rPr lang="en-US" dirty="0"/>
              <a:t>In a SMART, some or all participants are randomized at least twice; i.e., at two or more stages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5ADB4F26-8A0A-4318-A57B-D1C9F84B3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Sequential Multiple Assignment Randomized Trial</a:t>
            </a:r>
          </a:p>
        </p:txBody>
      </p:sp>
    </p:spTree>
    <p:extLst>
      <p:ext uri="{BB962C8B-B14F-4D97-AF65-F5344CB8AC3E}">
        <p14:creationId xmlns:p14="http://schemas.microsoft.com/office/powerpoint/2010/main" val="1350815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D5D8A3-5809-481C-B20D-8E4796F692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D11120-C615-4809-B686-8719364D8A3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Several behavioral, pharmacological, and combination treatment strategies for smoking cessation</a:t>
            </a:r>
          </a:p>
          <a:p>
            <a:r>
              <a:rPr lang="en-US" dirty="0"/>
              <a:t>Treatments yield low rates of long-term abstinence (5-20%), and there is little evidence to help development of an AIS</a:t>
            </a:r>
          </a:p>
          <a:p>
            <a:r>
              <a:rPr lang="en-US" dirty="0"/>
              <a:t>Pressing need: USPSTF recommends annual lung cancer screening for those age 55 to 80 years who have a 30 or more pack year history of smoking and who are current smokers or have quit within the last 15 years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E192B5-1AFC-4245-ABAC-36C724EF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#1: PLUTO</a:t>
            </a:r>
          </a:p>
        </p:txBody>
      </p:sp>
    </p:spTree>
    <p:extLst>
      <p:ext uri="{BB962C8B-B14F-4D97-AF65-F5344CB8AC3E}">
        <p14:creationId xmlns:p14="http://schemas.microsoft.com/office/powerpoint/2010/main" val="1910156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63639E-7314-4D74-9D81-FDCDC41F1F7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DE052-A523-48BB-BA3F-13ED53109F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728044"/>
          </a:xfrm>
        </p:spPr>
        <p:txBody>
          <a:bodyPr>
            <a:normAutofit/>
          </a:bodyPr>
          <a:lstStyle/>
          <a:p>
            <a:r>
              <a:rPr lang="en-US" dirty="0"/>
              <a:t>Why are adaptive interventions useful?</a:t>
            </a:r>
          </a:p>
          <a:p>
            <a:r>
              <a:rPr lang="en-US" dirty="0"/>
              <a:t>What is an adaptive intervention?</a:t>
            </a:r>
          </a:p>
          <a:p>
            <a:r>
              <a:rPr lang="en-US" dirty="0"/>
              <a:t>How can SMART designs help us learn about adaptive interventions and improve them? </a:t>
            </a:r>
          </a:p>
          <a:p>
            <a:r>
              <a:rPr lang="en-US" dirty="0"/>
              <a:t>What are some things to consider when designing a SMART trial?</a:t>
            </a:r>
          </a:p>
          <a:p>
            <a:r>
              <a:rPr lang="en-US" dirty="0"/>
              <a:t>Where do SMARTs fit in the personalization process?</a:t>
            </a:r>
          </a:p>
          <a:p>
            <a:r>
              <a:rPr lang="en-US" dirty="0"/>
              <a:t>What are some common misconceptions about adaptive interventions and SMART designs?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A94060-97B1-4CD7-B818-B5C14C8B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61087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D5D8A3-5809-481C-B20D-8E4796F692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D11120-C615-4809-B686-8719364D8A3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Usual care: 8 weeks of telephone counseling + NRT</a:t>
            </a:r>
          </a:p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Tobacco longitudinal care: continue monthly calls for one year 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 recycle </a:t>
            </a:r>
            <a:r>
              <a:rPr lang="en-US" dirty="0" err="1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relapsers</a:t>
            </a:r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and reducers to make additional quit attempts</a:t>
            </a:r>
            <a:endParaRPr lang="en-U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n-US" dirty="0">
                <a:latin typeface="Arial" panose="020B0604020202020204" pitchFamily="34" charset="0"/>
                <a:ea typeface="Times New Roman" panose="02020603050405020304" pitchFamily="18" charset="0"/>
              </a:rPr>
              <a:t>TLC algorithm for treatment non-responders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E192B5-1AFC-4245-ABAC-36C724EF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#1: PLUTO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3EED26-3D7D-404E-99FF-76DC82BFC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32778" r="13738" b="25001"/>
          <a:stretch/>
        </p:blipFill>
        <p:spPr bwMode="auto">
          <a:xfrm>
            <a:off x="1117070" y="3551315"/>
            <a:ext cx="6559105" cy="26657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05148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D5D8A3-5809-481C-B20D-8E4796F692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CD11120-C615-4809-B686-8719364D8A3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TLC is an intensive intervention compared to state quit lines</a:t>
            </a:r>
          </a:p>
          <a:p>
            <a:r>
              <a:rPr lang="en-US" dirty="0"/>
              <a:t>Other interventions which are evidence-based which could help those who are struggling</a:t>
            </a:r>
          </a:p>
          <a:p>
            <a:r>
              <a:rPr lang="en-US" dirty="0"/>
              <a:t>Key questions: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those “doing well” can we reduce the frequency of phone counseling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For those “struggling” will offering pharmacotherapy improve outcomes?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E192B5-1AFC-4245-ABAC-36C724EF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#1: PLUTO</a:t>
            </a:r>
          </a:p>
        </p:txBody>
      </p:sp>
    </p:spTree>
    <p:extLst>
      <p:ext uri="{BB962C8B-B14F-4D97-AF65-F5344CB8AC3E}">
        <p14:creationId xmlns:p14="http://schemas.microsoft.com/office/powerpoint/2010/main" val="361200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D5D8A3-5809-481C-B20D-8E4796F692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xmlns="" id="{C4099C15-748B-4DE0-90C7-21F595B3EE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009040" y="1441526"/>
            <a:ext cx="7125919" cy="443849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E192B5-1AFC-4245-ABAC-36C724EF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#1: PLUTO</a:t>
            </a:r>
          </a:p>
        </p:txBody>
      </p:sp>
    </p:spTree>
    <p:extLst>
      <p:ext uri="{BB962C8B-B14F-4D97-AF65-F5344CB8AC3E}">
        <p14:creationId xmlns:p14="http://schemas.microsoft.com/office/powerpoint/2010/main" val="716998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7D82449-FED5-42F6-B7C9-F0710817A9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6E9C372-50BD-4240-9E98-288852D71A5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Response or nonresponse status at the end of initial-phase TLC is used to tailor the interventions that a subject may be randomized to in the second-phase</a:t>
            </a:r>
          </a:p>
          <a:p>
            <a:r>
              <a:rPr lang="en-US" dirty="0"/>
              <a:t>Because this tailoring variable is part of the study design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“</a:t>
            </a:r>
            <a:r>
              <a:rPr lang="en-US" dirty="0">
                <a:solidFill>
                  <a:schemeClr val="tx2"/>
                </a:solidFill>
              </a:rPr>
              <a:t>embedded tailoring variable</a:t>
            </a:r>
            <a:r>
              <a:rPr lang="en-US" dirty="0"/>
              <a:t>”</a:t>
            </a:r>
          </a:p>
          <a:p>
            <a:r>
              <a:rPr lang="en-US" dirty="0"/>
              <a:t>AIS which use this tailoring variable and intervention components in the study are known as “</a:t>
            </a:r>
            <a:r>
              <a:rPr lang="en-US" dirty="0">
                <a:solidFill>
                  <a:schemeClr val="tx2"/>
                </a:solidFill>
              </a:rPr>
              <a:t>embedded adaptive intervention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EED3ECF-CCBB-4817-ACB2-E883A454B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Tailoring Variable/AIS</a:t>
            </a:r>
          </a:p>
        </p:txBody>
      </p:sp>
    </p:spTree>
    <p:extLst>
      <p:ext uri="{BB962C8B-B14F-4D97-AF65-F5344CB8AC3E}">
        <p14:creationId xmlns:p14="http://schemas.microsoft.com/office/powerpoint/2010/main" val="192923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8972880-48C8-43CB-BDFF-13EDE4A0E7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985B57B6-D5AC-41B0-8010-C7E46DB1BFFC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275858611"/>
              </p:ext>
            </p:extLst>
          </p:nvPr>
        </p:nvGraphicFramePr>
        <p:xfrm>
          <a:off x="257819" y="1160770"/>
          <a:ext cx="8628362" cy="5212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3897">
                  <a:extLst>
                    <a:ext uri="{9D8B030D-6E8A-4147-A177-3AD203B41FA5}">
                      <a16:colId xmlns:a16="http://schemas.microsoft.com/office/drawing/2014/main" xmlns="" val="998207911"/>
                    </a:ext>
                  </a:extLst>
                </a:gridCol>
                <a:gridCol w="2262065">
                  <a:extLst>
                    <a:ext uri="{9D8B030D-6E8A-4147-A177-3AD203B41FA5}">
                      <a16:colId xmlns:a16="http://schemas.microsoft.com/office/drawing/2014/main" xmlns="" val="4265194456"/>
                    </a:ext>
                  </a:extLst>
                </a:gridCol>
                <a:gridCol w="1875106">
                  <a:extLst>
                    <a:ext uri="{9D8B030D-6E8A-4147-A177-3AD203B41FA5}">
                      <a16:colId xmlns:a16="http://schemas.microsoft.com/office/drawing/2014/main" xmlns="" val="2446375053"/>
                    </a:ext>
                  </a:extLst>
                </a:gridCol>
                <a:gridCol w="2215961">
                  <a:extLst>
                    <a:ext uri="{9D8B030D-6E8A-4147-A177-3AD203B41FA5}">
                      <a16:colId xmlns:a16="http://schemas.microsoft.com/office/drawing/2014/main" xmlns="" val="212245335"/>
                    </a:ext>
                  </a:extLst>
                </a:gridCol>
                <a:gridCol w="1771333">
                  <a:extLst>
                    <a:ext uri="{9D8B030D-6E8A-4147-A177-3AD203B41FA5}">
                      <a16:colId xmlns:a16="http://schemas.microsoft.com/office/drawing/2014/main" xmlns="" val="146163316"/>
                    </a:ext>
                  </a:extLst>
                </a:gridCol>
              </a:tblGrid>
              <a:tr h="5973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 1 Intervention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 2 Intervention for Responders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 2 Intervention for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Nonresponders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 in Figure 1 Consistent with this DTR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3265866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&amp; 3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52731620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TLC+MTM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&amp; 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40530290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TLC-Quarterly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&amp; 3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54640616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TLC-Quarterly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TLC+MTM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&amp; 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244077833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&amp; 7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31735047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TLC+MTM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&amp; 8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12367420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TLC-Quarterly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&amp; 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55841231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TLC-Quarterly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TLC+MTM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&amp; 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5908963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xmlns="" id="{586F46B3-7C50-4957-882B-B883CB29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AIS in PLUTO</a:t>
            </a:r>
          </a:p>
        </p:txBody>
      </p:sp>
    </p:spTree>
    <p:extLst>
      <p:ext uri="{BB962C8B-B14F-4D97-AF65-F5344CB8AC3E}">
        <p14:creationId xmlns:p14="http://schemas.microsoft.com/office/powerpoint/2010/main" val="18299580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CB4D968-D5E0-47CC-B3FE-575C4709FCE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83CBB0-E785-44C6-BDFC-A27B6B185B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20% of adolescents experiencing a depressive episode at some point </a:t>
            </a:r>
          </a:p>
          <a:p>
            <a:r>
              <a:rPr lang="en-US" dirty="0"/>
              <a:t>Several evidence-based treatments including psychotherapy (interpersonal psychotherapy, cognitive behavioral therapy), antidepressant medication (SSRIs), and their combination. </a:t>
            </a:r>
          </a:p>
          <a:p>
            <a:r>
              <a:rPr lang="en-US" dirty="0"/>
              <a:t>Approximately 30-50% of adolescents who receive these treatments do not respond </a:t>
            </a:r>
          </a:p>
          <a:p>
            <a:r>
              <a:rPr lang="en-US" dirty="0"/>
              <a:t>Practice parameters recommend systematic and routine assessment and monitoring </a:t>
            </a:r>
          </a:p>
          <a:p>
            <a:r>
              <a:rPr lang="en-US" dirty="0"/>
              <a:t>Currently no guidelines to direct therapists regarding how to use those symptom assessments to guide subsequent treatment decisions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5493BC2-EB62-4BFF-949F-3EC565FA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#2: Algorithms for Adolescent Depression </a:t>
            </a:r>
          </a:p>
        </p:txBody>
      </p:sp>
    </p:spTree>
    <p:extLst>
      <p:ext uri="{BB962C8B-B14F-4D97-AF65-F5344CB8AC3E}">
        <p14:creationId xmlns:p14="http://schemas.microsoft.com/office/powerpoint/2010/main" val="3252647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CB4D968-D5E0-47CC-B3FE-575C4709FCE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83CBB0-E785-44C6-BDFC-A27B6B185B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5493BC2-EB62-4BFF-949F-3EC565FA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#2: Algorithms for Adolescent Depression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033BC7F-F2F4-4E4A-8317-C8CFDF7A9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0" y="1883072"/>
            <a:ext cx="8686799" cy="35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3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09858B7-E4A4-49D4-BCEE-F7C03188CD64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88C760A-EF53-4363-BF72-333683E7CD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u="sng" dirty="0"/>
              <a:t>Primary</a:t>
            </a:r>
            <a:r>
              <a:rPr lang="en-US" dirty="0"/>
              <a:t>: Test whether </a:t>
            </a:r>
            <a:r>
              <a:rPr lang="en-US" i="1" dirty="0"/>
              <a:t>incomplete responders </a:t>
            </a:r>
            <a:r>
              <a:rPr lang="en-US" dirty="0"/>
              <a:t>to initial phase of TLC treatment benefit from the addition of MTM</a:t>
            </a:r>
          </a:p>
          <a:p>
            <a:r>
              <a:rPr lang="en-US" u="sng" dirty="0"/>
              <a:t>Secondary</a:t>
            </a:r>
            <a:r>
              <a:rPr lang="en-US" dirty="0"/>
              <a:t>: Among </a:t>
            </a:r>
            <a:r>
              <a:rPr lang="en-US" i="1" dirty="0"/>
              <a:t>complete responders </a:t>
            </a:r>
            <a:r>
              <a:rPr lang="en-US" dirty="0"/>
              <a:t>compare the effect of more intensive (at least monthly) follow-up to less intensive (quarterly) follow-up</a:t>
            </a:r>
          </a:p>
          <a:p>
            <a:r>
              <a:rPr lang="en-US" u="sng" dirty="0"/>
              <a:t>Exploratory</a:t>
            </a:r>
            <a:r>
              <a:rPr lang="en-US" dirty="0"/>
              <a:t>: Moderators of second-phase treatment (assessment time &amp; # of days smoking in last week)</a:t>
            </a:r>
          </a:p>
          <a:p>
            <a:r>
              <a:rPr lang="en-US" u="sng" dirty="0"/>
              <a:t>Exploratory</a:t>
            </a:r>
            <a:r>
              <a:rPr lang="en-US" dirty="0"/>
              <a:t>: Compare different embedded adaptive interventions</a:t>
            </a:r>
          </a:p>
          <a:p>
            <a:r>
              <a:rPr lang="en-US" dirty="0">
                <a:solidFill>
                  <a:schemeClr val="tx2"/>
                </a:solidFill>
              </a:rPr>
              <a:t>Note: primary and secondary aim mirror the key questions outlined earlier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F961D2DE-1640-47CD-8F25-8BDD91BB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Aims of PLUTO</a:t>
            </a:r>
          </a:p>
        </p:txBody>
      </p:sp>
    </p:spTree>
    <p:extLst>
      <p:ext uri="{BB962C8B-B14F-4D97-AF65-F5344CB8AC3E}">
        <p14:creationId xmlns:p14="http://schemas.microsoft.com/office/powerpoint/2010/main" val="32593050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89F6555-2E1D-4ACD-A9AB-41A3C3AB577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0499E5-14B8-42F7-B166-89B537F6B6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As with factorial designs, common test the main effects of intervention components</a:t>
            </a:r>
          </a:p>
          <a:p>
            <a:r>
              <a:rPr lang="en-US" dirty="0"/>
              <a:t>To test </a:t>
            </a:r>
            <a:r>
              <a:rPr lang="en-US" u="sng" dirty="0"/>
              <a:t>primary aim</a:t>
            </a:r>
            <a:r>
              <a:rPr lang="en-US" dirty="0"/>
              <a:t> of PLUTO: pool data from all </a:t>
            </a:r>
            <a:r>
              <a:rPr lang="en-US" i="1" dirty="0"/>
              <a:t>incomplete responders</a:t>
            </a:r>
            <a:r>
              <a:rPr lang="en-US" dirty="0"/>
              <a:t> randomized to TLC (cells 3 &amp; 7) or TLC+MTM (cells 4 &amp; 8  and compare the outcomes using methods appropriate for the comparison of two groups</a:t>
            </a:r>
          </a:p>
          <a:p>
            <a:r>
              <a:rPr lang="en-US" dirty="0"/>
              <a:t>Standard formulas can be used to estimate the sample size of </a:t>
            </a:r>
            <a:r>
              <a:rPr lang="en-US" dirty="0" err="1"/>
              <a:t>nonresponders</a:t>
            </a:r>
            <a:r>
              <a:rPr lang="en-US" dirty="0"/>
              <a:t> needed</a:t>
            </a:r>
          </a:p>
          <a:p>
            <a:r>
              <a:rPr lang="en-US" dirty="0"/>
              <a:t>Overall study sample size: Dividing the sample size of </a:t>
            </a:r>
            <a:r>
              <a:rPr lang="en-US" dirty="0" err="1"/>
              <a:t>nonresponders</a:t>
            </a:r>
            <a:r>
              <a:rPr lang="en-US" dirty="0"/>
              <a:t> by the proportion of subjects one anticipates to be </a:t>
            </a:r>
            <a:r>
              <a:rPr lang="en-US" dirty="0" err="1"/>
              <a:t>nonresponders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2C14820-85C0-4470-915D-C1697FD9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 Analysis and Power for Primary Aim</a:t>
            </a:r>
          </a:p>
        </p:txBody>
      </p:sp>
    </p:spTree>
    <p:extLst>
      <p:ext uri="{BB962C8B-B14F-4D97-AF65-F5344CB8AC3E}">
        <p14:creationId xmlns:p14="http://schemas.microsoft.com/office/powerpoint/2010/main" val="36300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D5D8A3-5809-481C-B20D-8E4796F692C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xmlns="" id="{C4099C15-748B-4DE0-90C7-21F595B3EE1B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1009040" y="1441526"/>
            <a:ext cx="7125919" cy="443849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E9E192B5-1AFC-4245-ABAC-36C724EFE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#1: PLUTO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A67558E4-6A4B-412B-BC1F-BCC7484EDFA6}"/>
              </a:ext>
            </a:extLst>
          </p:cNvPr>
          <p:cNvSpPr/>
          <p:nvPr/>
        </p:nvSpPr>
        <p:spPr>
          <a:xfrm rot="10800000">
            <a:off x="7725335" y="2605368"/>
            <a:ext cx="336177" cy="369794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A6EF4846-80E7-4848-B6C0-D28721D038FC}"/>
              </a:ext>
            </a:extLst>
          </p:cNvPr>
          <p:cNvSpPr/>
          <p:nvPr/>
        </p:nvSpPr>
        <p:spPr>
          <a:xfrm rot="10800000">
            <a:off x="7725335" y="4694145"/>
            <a:ext cx="336177" cy="369794"/>
          </a:xfrm>
          <a:prstGeom prst="rightArrow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xmlns="" id="{12F1E2DB-1AD8-47CD-B191-3D03C6411C17}"/>
              </a:ext>
            </a:extLst>
          </p:cNvPr>
          <p:cNvSpPr/>
          <p:nvPr/>
        </p:nvSpPr>
        <p:spPr>
          <a:xfrm rot="10800000">
            <a:off x="7727929" y="3182828"/>
            <a:ext cx="336177" cy="369794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371C8051-EFED-4D18-BA58-6E39F62C17BC}"/>
              </a:ext>
            </a:extLst>
          </p:cNvPr>
          <p:cNvSpPr/>
          <p:nvPr/>
        </p:nvSpPr>
        <p:spPr>
          <a:xfrm rot="10800000">
            <a:off x="7727929" y="5173549"/>
            <a:ext cx="336177" cy="369794"/>
          </a:xfrm>
          <a:prstGeom prst="rightArrow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11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2A4FAA4-7ED7-475F-9845-D41DDE2BB01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942198A-5254-4F9D-8D78-2212BB04550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b="1" dirty="0" smtClean="0"/>
              <a:t>P</a:t>
            </a:r>
            <a:r>
              <a:rPr lang="en-US" dirty="0" smtClean="0"/>
              <a:t>rogram </a:t>
            </a:r>
            <a:r>
              <a:rPr lang="en-US" dirty="0"/>
              <a:t>for </a:t>
            </a:r>
            <a:r>
              <a:rPr lang="en-US" b="1" dirty="0" err="1"/>
              <a:t>LU</a:t>
            </a:r>
            <a:r>
              <a:rPr lang="en-US" dirty="0" err="1"/>
              <a:t>ng</a:t>
            </a:r>
            <a:r>
              <a:rPr lang="en-US" dirty="0"/>
              <a:t> cancer screening and </a:t>
            </a:r>
            <a:r>
              <a:rPr lang="en-US" b="1" dirty="0" err="1"/>
              <a:t>TO</a:t>
            </a:r>
            <a:r>
              <a:rPr lang="en-US" dirty="0" err="1"/>
              <a:t>bacco</a:t>
            </a:r>
            <a:r>
              <a:rPr lang="en-US" dirty="0"/>
              <a:t> cessation (PI: </a:t>
            </a:r>
            <a:r>
              <a:rPr lang="en-US" dirty="0" err="1"/>
              <a:t>Jospeh</a:t>
            </a:r>
            <a:r>
              <a:rPr lang="en-US" dirty="0"/>
              <a:t>, co-I Vock; smoking cessation for adults undergoing low-dose CT scan)</a:t>
            </a:r>
          </a:p>
          <a:p>
            <a:pPr>
              <a:spcAft>
                <a:spcPts val="1200"/>
              </a:spcAft>
            </a:pPr>
            <a:r>
              <a:rPr lang="en-US" dirty="0"/>
              <a:t>An Adaptive Algorithm-Based Approach to Treatment for Adolescent Depression (PI: </a:t>
            </a:r>
            <a:r>
              <a:rPr lang="en-US" dirty="0" err="1"/>
              <a:t>Gunlicks-Stoessel</a:t>
            </a:r>
            <a:r>
              <a:rPr lang="en-US" dirty="0"/>
              <a:t>, co-I Vock; adolescent depression with IPT &amp; meds)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8B16395-16F8-44E2-ACE6-CF9C33913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Studies</a:t>
            </a:r>
          </a:p>
        </p:txBody>
      </p:sp>
    </p:spTree>
    <p:extLst>
      <p:ext uri="{BB962C8B-B14F-4D97-AF65-F5344CB8AC3E}">
        <p14:creationId xmlns:p14="http://schemas.microsoft.com/office/powerpoint/2010/main" val="16225369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689F6555-2E1D-4ACD-A9AB-41A3C3AB577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30499E5-14B8-42F7-B166-89B537F6B66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Want to estimate the average response to the AIS “begin with </a:t>
            </a:r>
            <a:r>
              <a:rPr lang="en-US" dirty="0" smtClean="0"/>
              <a:t>IPT-A and </a:t>
            </a:r>
            <a:r>
              <a:rPr lang="en-US" dirty="0" err="1"/>
              <a:t>nonresponders</a:t>
            </a:r>
            <a:r>
              <a:rPr lang="en-US" dirty="0"/>
              <a:t> </a:t>
            </a:r>
            <a:r>
              <a:rPr lang="en-US" dirty="0" smtClean="0"/>
              <a:t>receive IPT-A + SSRI”</a:t>
            </a:r>
          </a:p>
          <a:p>
            <a:r>
              <a:rPr lang="en-US" dirty="0" smtClean="0"/>
              <a:t>Data </a:t>
            </a:r>
            <a:r>
              <a:rPr lang="en-US" dirty="0"/>
              <a:t>from participants consistent with that embedded AIS (i.e., participants who follow the treatment paths ending in cells </a:t>
            </a:r>
            <a:r>
              <a:rPr lang="en-US" dirty="0" smtClean="0"/>
              <a:t>1 </a:t>
            </a:r>
            <a:r>
              <a:rPr lang="en-US" dirty="0"/>
              <a:t>and </a:t>
            </a:r>
            <a:r>
              <a:rPr lang="en-US" dirty="0" smtClean="0"/>
              <a:t>2) </a:t>
            </a:r>
            <a:r>
              <a:rPr lang="en-US" dirty="0"/>
              <a:t>would be used</a:t>
            </a:r>
          </a:p>
          <a:p>
            <a:r>
              <a:rPr lang="en-US" dirty="0" smtClean="0"/>
              <a:t>Subjects are </a:t>
            </a:r>
            <a:r>
              <a:rPr lang="en-US" dirty="0"/>
              <a:t>compliant with more than one embedded AIS. Therefore, estimators of the anticipated outcome of different embedded AISs may be correlated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robust standard errors</a:t>
            </a:r>
          </a:p>
          <a:p>
            <a:r>
              <a:rPr lang="en-US" dirty="0"/>
              <a:t>Responders who are consistent with an embedded AIS are over- or underrepresented relative to what we would expect if everyone in the population were to follow this regimen. Over- or underrepresentation in a sample can be corrected using a weighted analysis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82C14820-85C0-4470-915D-C1697FD9C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 Analysis to Compare AIS</a:t>
            </a:r>
          </a:p>
        </p:txBody>
      </p:sp>
    </p:spTree>
    <p:extLst>
      <p:ext uri="{BB962C8B-B14F-4D97-AF65-F5344CB8AC3E}">
        <p14:creationId xmlns:p14="http://schemas.microsoft.com/office/powerpoint/2010/main" val="2058690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CB4D968-D5E0-47CC-B3FE-575C4709FCE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83CBB0-E785-44C6-BDFC-A27B6B185B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5493BC2-EB62-4BFF-949F-3EC565FA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#2: Algorithms for Adolescent Depression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033BC7F-F2F4-4E4A-8317-C8CFDF7A9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0" y="1883072"/>
            <a:ext cx="8686799" cy="35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515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63639E-7314-4D74-9D81-FDCDC41F1F7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DE052-A523-48BB-BA3F-13ED53109F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728044"/>
          </a:xfrm>
        </p:spPr>
        <p:txBody>
          <a:bodyPr>
            <a:normAutofit/>
          </a:bodyPr>
          <a:lstStyle/>
          <a:p>
            <a:r>
              <a:rPr lang="en-US" dirty="0"/>
              <a:t>Why are adaptive interventions useful?</a:t>
            </a:r>
          </a:p>
          <a:p>
            <a:r>
              <a:rPr lang="en-US" dirty="0"/>
              <a:t>What is an adaptive intervention?</a:t>
            </a:r>
          </a:p>
          <a:p>
            <a:r>
              <a:rPr lang="en-US" dirty="0">
                <a:solidFill>
                  <a:schemeClr val="tx1"/>
                </a:solidFill>
              </a:rPr>
              <a:t>How can SMART designs help us learn about adaptive interventions and improve them? </a:t>
            </a:r>
          </a:p>
          <a:p>
            <a:r>
              <a:rPr lang="en-US" dirty="0">
                <a:solidFill>
                  <a:schemeClr val="tx2"/>
                </a:solidFill>
              </a:rPr>
              <a:t>What are some things to consider when designing a SMART trial?</a:t>
            </a:r>
          </a:p>
          <a:p>
            <a:r>
              <a:rPr lang="en-US" dirty="0"/>
              <a:t>Where do SMARTs fit in the personalization process?</a:t>
            </a:r>
          </a:p>
          <a:p>
            <a:r>
              <a:rPr lang="en-US" dirty="0"/>
              <a:t>What are some common misconceptions about adaptive interventions and SMART designs?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A94060-97B1-4CD7-B818-B5C14C8B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42163282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8D3650-5D4B-4253-B17C-B55FC028146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B27512-AC17-4843-AC16-80DD8972D8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Old adage: “Protocolize what you know, randomize what you don’t know”</a:t>
            </a:r>
          </a:p>
          <a:p>
            <a:r>
              <a:rPr lang="en-US" dirty="0"/>
              <a:t>Lots to consider as part of SMART</a:t>
            </a:r>
          </a:p>
          <a:p>
            <a:pPr lvl="1"/>
            <a:r>
              <a:rPr lang="en-US" dirty="0"/>
              <a:t>Initial phase treatment type, intensity, and duration</a:t>
            </a:r>
          </a:p>
          <a:p>
            <a:pPr lvl="1"/>
            <a:r>
              <a:rPr lang="en-US" dirty="0"/>
              <a:t>Tailoring variable, </a:t>
            </a:r>
            <a:r>
              <a:rPr lang="en-US" dirty="0" err="1"/>
              <a:t>cutpoint</a:t>
            </a:r>
            <a:r>
              <a:rPr lang="en-US" dirty="0"/>
              <a:t>, and assessment time</a:t>
            </a:r>
          </a:p>
          <a:p>
            <a:pPr lvl="1"/>
            <a:r>
              <a:rPr lang="en-US" dirty="0"/>
              <a:t>Second phase treatment type, intensity, and duration for both “responders” and “</a:t>
            </a:r>
            <a:r>
              <a:rPr lang="en-US" dirty="0" err="1"/>
              <a:t>nonresponders</a:t>
            </a:r>
            <a:r>
              <a:rPr lang="en-US" dirty="0"/>
              <a:t>”</a:t>
            </a:r>
          </a:p>
          <a:p>
            <a:r>
              <a:rPr lang="en-US" dirty="0"/>
              <a:t>Cannot randomize them all and usually infeasible to randomize to more than 2-3 levels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36792F-1807-4DF6-9569-CD2DD6F9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42623218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8D3650-5D4B-4253-B17C-B55FC028146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B27512-AC17-4843-AC16-80DD8972D8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SMARTs are about testing the sequence of interventions not establishing new ones</a:t>
            </a:r>
          </a:p>
          <a:p>
            <a:r>
              <a:rPr lang="en-US" dirty="0"/>
              <a:t>Frequently start with a single longitudinal evidence-based intervention and then consider ways to augment/intensify/switch </a:t>
            </a:r>
          </a:p>
          <a:p>
            <a:pPr lvl="1"/>
            <a:r>
              <a:rPr lang="en-US" dirty="0"/>
              <a:t>PLUTO: start with TLC and test augmenting with MTM</a:t>
            </a:r>
          </a:p>
          <a:p>
            <a:pPr lvl="1"/>
            <a:r>
              <a:rPr lang="en-US" dirty="0"/>
              <a:t>Adolescent depression: start with IPT-A and testing intensifying versus augmenting with SSRI</a:t>
            </a:r>
          </a:p>
          <a:p>
            <a:r>
              <a:rPr lang="en-US" dirty="0" smtClean="0"/>
              <a:t>Need </a:t>
            </a:r>
            <a:r>
              <a:rPr lang="en-US" dirty="0"/>
              <a:t>to consider safety and tolerability (may need pilot)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36792F-1807-4DF6-9569-CD2DD6F9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Considerations: Selecting Treatment Types  </a:t>
            </a:r>
          </a:p>
        </p:txBody>
      </p:sp>
    </p:spTree>
    <p:extLst>
      <p:ext uri="{BB962C8B-B14F-4D97-AF65-F5344CB8AC3E}">
        <p14:creationId xmlns:p14="http://schemas.microsoft.com/office/powerpoint/2010/main" val="5892369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8D3650-5D4B-4253-B17C-B55FC028146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B27512-AC17-4843-AC16-80DD8972D8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Often second phase treatment will intensify for those with poor prognosis and focus on maintenance/relapse prevention </a:t>
            </a:r>
          </a:p>
          <a:p>
            <a:r>
              <a:rPr lang="en-US" dirty="0"/>
              <a:t>Tailoring variable should </a:t>
            </a:r>
          </a:p>
          <a:p>
            <a:pPr lvl="1"/>
            <a:r>
              <a:rPr lang="en-US" dirty="0"/>
              <a:t>Be easily measurable (in the real world)</a:t>
            </a:r>
          </a:p>
          <a:p>
            <a:pPr lvl="1"/>
            <a:r>
              <a:rPr lang="en-US" dirty="0"/>
              <a:t>Have good predictive value of the final outcome (e.g., C-index)</a:t>
            </a:r>
          </a:p>
          <a:p>
            <a:r>
              <a:rPr lang="en-US" dirty="0" err="1"/>
              <a:t>Cutpoint</a:t>
            </a:r>
            <a:r>
              <a:rPr lang="en-US" dirty="0"/>
              <a:t> can be chosen to balance sensitivity and specificity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36792F-1807-4DF6-9569-CD2DD6F9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Considerations: Tailoring Variable &amp; </a:t>
            </a:r>
            <a:r>
              <a:rPr lang="en-US" dirty="0" err="1"/>
              <a:t>Cutpoint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11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8D3650-5D4B-4253-B17C-B55FC028146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B27512-AC17-4843-AC16-80DD8972D8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Adolescent Depression</a:t>
            </a:r>
          </a:p>
          <a:p>
            <a:pPr lvl="1"/>
            <a:r>
              <a:rPr lang="en-US" dirty="0"/>
              <a:t>Tailoring variable: Hamilton Rating Scale for Depression (week 4: AUC=.78, p=.01; week 8: AUC=.81, p&lt;.01). </a:t>
            </a:r>
          </a:p>
          <a:p>
            <a:pPr lvl="1"/>
            <a:r>
              <a:rPr lang="en-US" dirty="0"/>
              <a:t>At week 4 &amp; 8, a cutoff of 20% and 40% reduction in HRSD from baseline represented the best combined sensitivity (72.7% &amp; 72.7%) and specificity (71.4% &amp; 83.3%)</a:t>
            </a:r>
          </a:p>
          <a:p>
            <a:r>
              <a:rPr lang="en-US" dirty="0"/>
              <a:t>PLUTO</a:t>
            </a:r>
          </a:p>
          <a:p>
            <a:pPr lvl="1"/>
            <a:r>
              <a:rPr lang="en-US" dirty="0"/>
              <a:t>Tailoring variable: 7 day abstinence </a:t>
            </a:r>
          </a:p>
          <a:p>
            <a:pPr lvl="1"/>
            <a:r>
              <a:rPr lang="en-US" dirty="0" err="1"/>
              <a:t>Cutpoint</a:t>
            </a:r>
            <a:r>
              <a:rPr lang="en-US" dirty="0"/>
              <a:t> chosen to identify subgroup where TLC was no better than usual care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36792F-1807-4DF6-9569-CD2DD6F9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Considerations: Tailoring Variable &amp; </a:t>
            </a:r>
            <a:r>
              <a:rPr lang="en-US" dirty="0" err="1"/>
              <a:t>Cutpoint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567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8D3650-5D4B-4253-B17C-B55FC028146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B27512-AC17-4843-AC16-80DD8972D8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36792F-1807-4DF6-9569-CD2DD6F9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Considerations: Tailoring Variable &amp; </a:t>
            </a:r>
            <a:r>
              <a:rPr lang="en-US" dirty="0" err="1"/>
              <a:t>Cutpoint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F86BF32-5824-4FD0-877E-24E89F2A7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7" r="19232" b="3061"/>
          <a:stretch/>
        </p:blipFill>
        <p:spPr bwMode="auto">
          <a:xfrm>
            <a:off x="1819555" y="2066925"/>
            <a:ext cx="4953538" cy="3802716"/>
          </a:xfrm>
          <a:prstGeom prst="rect">
            <a:avLst/>
          </a:prstGeom>
          <a:noFill/>
          <a:ln>
            <a:noFill/>
          </a:ln>
          <a:effectLst/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051676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8D3650-5D4B-4253-B17C-B55FC028146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B27512-AC17-4843-AC16-80DD8972D8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Operating characteristics of tailoring variable depend on when it is measured</a:t>
            </a:r>
          </a:p>
          <a:p>
            <a:r>
              <a:rPr lang="en-US" dirty="0"/>
              <a:t>Need to assess nonresponse early enough to avoid discouragement but late enough to catch late </a:t>
            </a:r>
            <a:r>
              <a:rPr lang="en-US" dirty="0" err="1"/>
              <a:t>relapsers</a:t>
            </a:r>
            <a:endParaRPr lang="en-US" dirty="0"/>
          </a:p>
          <a:p>
            <a:r>
              <a:rPr lang="en-US" dirty="0"/>
              <a:t>Adolescent depression: Assess response to IPT-A twice (4 and 8 weeks). Based on pilot data.</a:t>
            </a:r>
          </a:p>
          <a:p>
            <a:r>
              <a:rPr lang="en-US" dirty="0"/>
              <a:t>PLUTO: Randomization to 4 and 8 weeks was based on historical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36792F-1807-4DF6-9569-CD2DD6F9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Considerations: Assessment Time</a:t>
            </a:r>
          </a:p>
        </p:txBody>
      </p:sp>
    </p:spTree>
    <p:extLst>
      <p:ext uri="{BB962C8B-B14F-4D97-AF65-F5344CB8AC3E}">
        <p14:creationId xmlns:p14="http://schemas.microsoft.com/office/powerpoint/2010/main" val="40830993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8D3650-5D4B-4253-B17C-B55FC028146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9B27512-AC17-4843-AC16-80DD8972D8C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936792F-1807-4DF6-9569-CD2DD6F9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Design Considerations: Assessment Time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D185A45-A741-4DEF-8929-B75D39B5CF04}"/>
              </a:ext>
            </a:extLst>
          </p:cNvPr>
          <p:cNvGrpSpPr/>
          <p:nvPr/>
        </p:nvGrpSpPr>
        <p:grpSpPr>
          <a:xfrm>
            <a:off x="2083173" y="2065157"/>
            <a:ext cx="5117726" cy="4151891"/>
            <a:chOff x="0" y="0"/>
            <a:chExt cx="3390904" cy="26092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E0E2405C-81EC-4895-BA31-A7D327E25BD5}"/>
                </a:ext>
              </a:extLst>
            </p:cNvPr>
            <p:cNvPicPr>
              <a:picLocks noGrp="1"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59" t="45134" r="54919" b="17831"/>
            <a:stretch/>
          </p:blipFill>
          <p:spPr bwMode="auto">
            <a:xfrm>
              <a:off x="0" y="0"/>
              <a:ext cx="3048000" cy="220027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Text Box 2">
              <a:extLst>
                <a:ext uri="{FF2B5EF4-FFF2-40B4-BE49-F238E27FC236}">
                  <a16:creationId xmlns:a16="http://schemas.microsoft.com/office/drawing/2014/main" xmlns="" id="{5CB4B6C0-8C4E-4410-A598-A971B510C2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45" y="2209166"/>
              <a:ext cx="2981959" cy="40011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marL="0" marR="0"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Sample survival curves from smoking cessation studies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280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63639E-7314-4D74-9D81-FDCDC41F1F7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DE052-A523-48BB-BA3F-13ED53109F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7280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Why are adaptive interventions useful?</a:t>
            </a:r>
          </a:p>
          <a:p>
            <a:r>
              <a:rPr lang="en-US" dirty="0"/>
              <a:t>What is an adaptive intervention?</a:t>
            </a:r>
          </a:p>
          <a:p>
            <a:r>
              <a:rPr lang="en-US" dirty="0"/>
              <a:t>How can SMART designs help us learn about adaptive interventions and improve them? </a:t>
            </a:r>
          </a:p>
          <a:p>
            <a:r>
              <a:rPr lang="en-US" dirty="0"/>
              <a:t>What are some things to consider when designing a SMART trial?</a:t>
            </a:r>
          </a:p>
          <a:p>
            <a:r>
              <a:rPr lang="en-US" dirty="0"/>
              <a:t>Where do SMARTs fit in the personalization process?</a:t>
            </a:r>
          </a:p>
          <a:p>
            <a:r>
              <a:rPr lang="en-US" dirty="0"/>
              <a:t>What are some common misconceptions about adaptive interventions and SMART designs?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A94060-97B1-4CD7-B818-B5C14C8B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20559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31DEE917-45E6-43B4-BA69-A5E266752D3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07E038-99E2-4F08-9EC6-208DAC3C3BC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Many SMARTs do not include a “control” or “</a:t>
            </a:r>
            <a:r>
              <a:rPr lang="en-US" dirty="0" err="1"/>
              <a:t>unpersonalized</a:t>
            </a:r>
            <a:r>
              <a:rPr lang="en-US" dirty="0"/>
              <a:t>” condition </a:t>
            </a:r>
            <a:r>
              <a:rPr lang="en-US" dirty="0">
                <a:sym typeface="Wingdings" panose="05000000000000000000" pitchFamily="2" charset="2"/>
              </a:rPr>
              <a:t> goal is to test efficacy of several AIS one of which could be carried forward</a:t>
            </a:r>
          </a:p>
          <a:p>
            <a:r>
              <a:rPr lang="en-US" dirty="0"/>
              <a:t>SMARTs can be designed to include a suitable control intervention</a:t>
            </a:r>
          </a:p>
          <a:p>
            <a:pPr lvl="1"/>
            <a:r>
              <a:rPr lang="en-US" dirty="0"/>
              <a:t>As part of the embedded AIS</a:t>
            </a:r>
          </a:p>
          <a:p>
            <a:pPr lvl="1"/>
            <a:r>
              <a:rPr lang="en-US" dirty="0"/>
              <a:t>As part of the initial randomization</a:t>
            </a:r>
          </a:p>
          <a:p>
            <a:r>
              <a:rPr lang="en-US" dirty="0"/>
              <a:t>Effect sizes will be smaller comparing two different high quality AISs than comparing AIS to usual care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CA5FE995-2408-410D-B0C1-54A71A336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Conditions Within a SMART</a:t>
            </a:r>
          </a:p>
        </p:txBody>
      </p:sp>
    </p:spTree>
    <p:extLst>
      <p:ext uri="{BB962C8B-B14F-4D97-AF65-F5344CB8AC3E}">
        <p14:creationId xmlns:p14="http://schemas.microsoft.com/office/powerpoint/2010/main" val="3263476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8972880-48C8-43CB-BDFF-13EDE4A0E7D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xmlns="" id="{985B57B6-D5AC-41B0-8010-C7E46DB1BFFC}"/>
              </a:ext>
            </a:extLst>
          </p:cNvPr>
          <p:cNvGraphicFramePr>
            <a:graphicFrameLocks noGrp="1"/>
          </p:cNvGraphicFramePr>
          <p:nvPr>
            <p:ph sz="quarter" idx="11"/>
          </p:nvPr>
        </p:nvGraphicFramePr>
        <p:xfrm>
          <a:off x="257819" y="1160770"/>
          <a:ext cx="8628362" cy="52120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3897">
                  <a:extLst>
                    <a:ext uri="{9D8B030D-6E8A-4147-A177-3AD203B41FA5}">
                      <a16:colId xmlns:a16="http://schemas.microsoft.com/office/drawing/2014/main" xmlns="" val="998207911"/>
                    </a:ext>
                  </a:extLst>
                </a:gridCol>
                <a:gridCol w="2262065">
                  <a:extLst>
                    <a:ext uri="{9D8B030D-6E8A-4147-A177-3AD203B41FA5}">
                      <a16:colId xmlns:a16="http://schemas.microsoft.com/office/drawing/2014/main" xmlns="" val="4265194456"/>
                    </a:ext>
                  </a:extLst>
                </a:gridCol>
                <a:gridCol w="1875106">
                  <a:extLst>
                    <a:ext uri="{9D8B030D-6E8A-4147-A177-3AD203B41FA5}">
                      <a16:colId xmlns:a16="http://schemas.microsoft.com/office/drawing/2014/main" xmlns="" val="2446375053"/>
                    </a:ext>
                  </a:extLst>
                </a:gridCol>
                <a:gridCol w="2215961">
                  <a:extLst>
                    <a:ext uri="{9D8B030D-6E8A-4147-A177-3AD203B41FA5}">
                      <a16:colId xmlns:a16="http://schemas.microsoft.com/office/drawing/2014/main" xmlns="" val="212245335"/>
                    </a:ext>
                  </a:extLst>
                </a:gridCol>
                <a:gridCol w="1771333">
                  <a:extLst>
                    <a:ext uri="{9D8B030D-6E8A-4147-A177-3AD203B41FA5}">
                      <a16:colId xmlns:a16="http://schemas.microsoft.com/office/drawing/2014/main" xmlns="" val="146163316"/>
                    </a:ext>
                  </a:extLst>
                </a:gridCol>
              </a:tblGrid>
              <a:tr h="59739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 1 Intervention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 2 Intervention for Responders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Phase 2 Intervention for </a:t>
                      </a:r>
                      <a:r>
                        <a:rPr lang="en-US" sz="18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Nonresponders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Cells in Figure 1 Consistent with this DTR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23265866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&amp; 3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852731620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TLC+MTM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&amp; 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40530290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TLC-Quarterly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&amp; 3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3454640616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TLC-Quarterly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TLC+MTM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&amp; 4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4244077833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&amp; 7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631735047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TLC+MTM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 &amp; 8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612367420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TLC-Quarterly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TLC-Monthly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&amp; 7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2755841231"/>
                  </a:ext>
                </a:extLst>
              </a:tr>
              <a:tr h="47791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weeks of Initial Phase of TLC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TLC-Quarterly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TLC+MTM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 &amp; 8</a:t>
                      </a:r>
                      <a:endParaRPr lang="en-US" sz="18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59089633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xmlns="" id="{586F46B3-7C50-4957-882B-B883CB29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AIS in PLUTO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9724736-5CDB-421A-A54C-DDD274761CE6}"/>
              </a:ext>
            </a:extLst>
          </p:cNvPr>
          <p:cNvSpPr/>
          <p:nvPr/>
        </p:nvSpPr>
        <p:spPr>
          <a:xfrm>
            <a:off x="257819" y="4152900"/>
            <a:ext cx="8628362" cy="579120"/>
          </a:xfrm>
          <a:prstGeom prst="rect">
            <a:avLst/>
          </a:prstGeom>
          <a:noFill/>
          <a:ln w="53975"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1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CB4D968-D5E0-47CC-B3FE-575C4709FCE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D83CBB0-E785-44C6-BDFC-A27B6B185BF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5493BC2-EB62-4BFF-949F-3EC565FAA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#2: Algorithms for Adolescent Depression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033BC7F-F2F4-4E4A-8317-C8CFDF7A9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0" y="1883072"/>
            <a:ext cx="8686799" cy="354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877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D2A18EC-4743-4B61-9B31-B546C67E3E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6F4192-E45C-4168-BD7C-6D4F7E4F267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SMART with no embedded tailoring variable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AF4C77F-70E2-445C-B630-227999A3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SMART Designs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74A10A2-5320-41E0-BC4B-4042478B4B98}"/>
              </a:ext>
            </a:extLst>
          </p:cNvPr>
          <p:cNvGrpSpPr>
            <a:grpSpLocks noChangeAspect="1"/>
          </p:cNvGrpSpPr>
          <p:nvPr/>
        </p:nvGrpSpPr>
        <p:grpSpPr>
          <a:xfrm>
            <a:off x="2028080" y="3849779"/>
            <a:ext cx="328072" cy="369332"/>
            <a:chOff x="824813" y="3338353"/>
            <a:chExt cx="546787" cy="61555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xmlns="" id="{CD9202D0-3452-4002-91C6-6EFBDCA1243F}"/>
                </a:ext>
              </a:extLst>
            </p:cNvPr>
            <p:cNvSpPr/>
            <p:nvPr/>
          </p:nvSpPr>
          <p:spPr>
            <a:xfrm>
              <a:off x="838200" y="3352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788E01EA-41CF-48B7-A8F6-C48A4FEFA4ED}"/>
                </a:ext>
              </a:extLst>
            </p:cNvPr>
            <p:cNvSpPr txBox="1"/>
            <p:nvPr/>
          </p:nvSpPr>
          <p:spPr>
            <a:xfrm flipH="1">
              <a:off x="824813" y="3338353"/>
              <a:ext cx="546787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6FC49CB6-E3E3-412D-8273-FE0ECBC92D34}"/>
              </a:ext>
            </a:extLst>
          </p:cNvPr>
          <p:cNvCxnSpPr/>
          <p:nvPr/>
        </p:nvCxnSpPr>
        <p:spPr>
          <a:xfrm rot="-2700000">
            <a:off x="2199507" y="3397216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8C359A4-7EEF-4893-AD53-03377CCCDA15}"/>
              </a:ext>
            </a:extLst>
          </p:cNvPr>
          <p:cNvCxnSpPr/>
          <p:nvPr/>
        </p:nvCxnSpPr>
        <p:spPr>
          <a:xfrm rot="2700000">
            <a:off x="2199507" y="4624125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E1B5F4E-0835-47DE-AFC6-54D20A04F2CB}"/>
              </a:ext>
            </a:extLst>
          </p:cNvPr>
          <p:cNvSpPr/>
          <p:nvPr/>
        </p:nvSpPr>
        <p:spPr>
          <a:xfrm>
            <a:off x="3607480" y="2632608"/>
            <a:ext cx="685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C869284-2E19-4C86-9DAE-320385855B54}"/>
              </a:ext>
            </a:extLst>
          </p:cNvPr>
          <p:cNvSpPr txBox="1"/>
          <p:nvPr/>
        </p:nvSpPr>
        <p:spPr>
          <a:xfrm>
            <a:off x="3797980" y="2714642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D96229C8-3240-4D13-AD64-4D66D46005CA}"/>
              </a:ext>
            </a:extLst>
          </p:cNvPr>
          <p:cNvCxnSpPr/>
          <p:nvPr/>
        </p:nvCxnSpPr>
        <p:spPr>
          <a:xfrm rot="19800000">
            <a:off x="4705855" y="2456893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1B30598-35C5-4284-B93A-51AB3DA69331}"/>
              </a:ext>
            </a:extLst>
          </p:cNvPr>
          <p:cNvCxnSpPr/>
          <p:nvPr/>
        </p:nvCxnSpPr>
        <p:spPr>
          <a:xfrm rot="1800000">
            <a:off x="4705856" y="3454520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A960535-2D0C-4AD4-8645-27148C3A8A53}"/>
              </a:ext>
            </a:extLst>
          </p:cNvPr>
          <p:cNvGrpSpPr/>
          <p:nvPr/>
        </p:nvGrpSpPr>
        <p:grpSpPr>
          <a:xfrm>
            <a:off x="6272421" y="1919056"/>
            <a:ext cx="685800" cy="533400"/>
            <a:chOff x="2590800" y="2362200"/>
            <a:chExt cx="685800" cy="533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84FCDA7F-4F69-4985-BDD9-C77EA22289D2}"/>
                </a:ext>
              </a:extLst>
            </p:cNvPr>
            <p:cNvSpPr/>
            <p:nvPr/>
          </p:nvSpPr>
          <p:spPr>
            <a:xfrm>
              <a:off x="2590800" y="2362200"/>
              <a:ext cx="6858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91BA57C2-B301-4786-9D48-E0FD03E2C17B}"/>
                </a:ext>
              </a:extLst>
            </p:cNvPr>
            <p:cNvSpPr txBox="1"/>
            <p:nvPr/>
          </p:nvSpPr>
          <p:spPr>
            <a:xfrm>
              <a:off x="2781300" y="244423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xmlns="" id="{F6D76217-C4BE-4A4F-9CF6-DD4844BFDA16}"/>
              </a:ext>
            </a:extLst>
          </p:cNvPr>
          <p:cNvGrpSpPr/>
          <p:nvPr/>
        </p:nvGrpSpPr>
        <p:grpSpPr>
          <a:xfrm>
            <a:off x="6300224" y="3404956"/>
            <a:ext cx="685800" cy="533400"/>
            <a:chOff x="2590800" y="2362200"/>
            <a:chExt cx="685800" cy="5334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AB2E4049-4E13-4F6B-A762-FB7403514E46}"/>
                </a:ext>
              </a:extLst>
            </p:cNvPr>
            <p:cNvSpPr/>
            <p:nvPr/>
          </p:nvSpPr>
          <p:spPr>
            <a:xfrm>
              <a:off x="2590800" y="2362200"/>
              <a:ext cx="6858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DF170E2B-C3C7-487E-8E3D-C409292A0411}"/>
                </a:ext>
              </a:extLst>
            </p:cNvPr>
            <p:cNvSpPr txBox="1"/>
            <p:nvPr/>
          </p:nvSpPr>
          <p:spPr>
            <a:xfrm>
              <a:off x="2781300" y="244423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C319FC1A-9137-40D3-B70B-AC7663E7E1FC}"/>
              </a:ext>
            </a:extLst>
          </p:cNvPr>
          <p:cNvSpPr/>
          <p:nvPr/>
        </p:nvSpPr>
        <p:spPr>
          <a:xfrm>
            <a:off x="4442076" y="2752708"/>
            <a:ext cx="320040" cy="3200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FF8366EF-2E31-485A-B9EB-2B84C66124CA}"/>
              </a:ext>
            </a:extLst>
          </p:cNvPr>
          <p:cNvSpPr txBox="1"/>
          <p:nvPr/>
        </p:nvSpPr>
        <p:spPr>
          <a:xfrm flipH="1">
            <a:off x="4434044" y="2744040"/>
            <a:ext cx="32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08D31BF4-EDAC-4E06-B797-78B812BBCBC8}"/>
              </a:ext>
            </a:extLst>
          </p:cNvPr>
          <p:cNvGrpSpPr/>
          <p:nvPr/>
        </p:nvGrpSpPr>
        <p:grpSpPr>
          <a:xfrm>
            <a:off x="3607480" y="4219111"/>
            <a:ext cx="3378544" cy="2019300"/>
            <a:chOff x="2409568" y="1413408"/>
            <a:chExt cx="3378544" cy="20193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CAA216DF-1CD0-4A19-9FCA-3FD87153B0B2}"/>
                </a:ext>
              </a:extLst>
            </p:cNvPr>
            <p:cNvGrpSpPr/>
            <p:nvPr/>
          </p:nvGrpSpPr>
          <p:grpSpPr>
            <a:xfrm>
              <a:off x="2409568" y="2126960"/>
              <a:ext cx="685800" cy="533400"/>
              <a:chOff x="2590800" y="2362200"/>
              <a:chExt cx="685800" cy="5334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xmlns="" id="{D19C3E1D-E17C-4B94-BB78-5B9AF9E8A64B}"/>
                  </a:ext>
                </a:extLst>
              </p:cNvPr>
              <p:cNvSpPr/>
              <p:nvPr/>
            </p:nvSpPr>
            <p:spPr>
              <a:xfrm>
                <a:off x="2590800" y="2362200"/>
                <a:ext cx="685800" cy="533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xmlns="" id="{485D195C-000B-4816-8150-0C3AC0C44A95}"/>
                  </a:ext>
                </a:extLst>
              </p:cNvPr>
              <p:cNvSpPr txBox="1"/>
              <p:nvPr/>
            </p:nvSpPr>
            <p:spPr>
              <a:xfrm>
                <a:off x="2781300" y="244423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</a:t>
                </a:r>
              </a:p>
            </p:txBody>
          </p:sp>
        </p:grp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xmlns="" id="{C8675B39-DEB7-4C56-86DD-B1EE5140066D}"/>
                </a:ext>
              </a:extLst>
            </p:cNvPr>
            <p:cNvCxnSpPr/>
            <p:nvPr/>
          </p:nvCxnSpPr>
          <p:spPr>
            <a:xfrm rot="-1800000">
              <a:off x="3507943" y="1951245"/>
              <a:ext cx="1485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xmlns="" id="{D4B28012-4E53-462D-86BF-0CAB0B83EDB1}"/>
                </a:ext>
              </a:extLst>
            </p:cNvPr>
            <p:cNvCxnSpPr/>
            <p:nvPr/>
          </p:nvCxnSpPr>
          <p:spPr>
            <a:xfrm rot="1800000">
              <a:off x="3507944" y="2948872"/>
              <a:ext cx="1485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xmlns="" id="{0D9DA6B0-F7CC-4297-B6A0-67854B0209B5}"/>
                </a:ext>
              </a:extLst>
            </p:cNvPr>
            <p:cNvGrpSpPr/>
            <p:nvPr/>
          </p:nvGrpSpPr>
          <p:grpSpPr>
            <a:xfrm>
              <a:off x="5074509" y="1413408"/>
              <a:ext cx="713603" cy="2019300"/>
              <a:chOff x="4800600" y="1662843"/>
              <a:chExt cx="713603" cy="20193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xmlns="" id="{60BD9E3E-CD6C-4249-A0C1-5CC4E87E32FD}"/>
                  </a:ext>
                </a:extLst>
              </p:cNvPr>
              <p:cNvGrpSpPr/>
              <p:nvPr/>
            </p:nvGrpSpPr>
            <p:grpSpPr>
              <a:xfrm>
                <a:off x="4800600" y="1662843"/>
                <a:ext cx="685800" cy="533400"/>
                <a:chOff x="2590800" y="2362200"/>
                <a:chExt cx="685800" cy="533400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xmlns="" id="{7025ABC6-F9C5-464A-903A-722C54A70A4A}"/>
                    </a:ext>
                  </a:extLst>
                </p:cNvPr>
                <p:cNvSpPr/>
                <p:nvPr/>
              </p:nvSpPr>
              <p:spPr>
                <a:xfrm>
                  <a:off x="2590800" y="2362200"/>
                  <a:ext cx="685800" cy="533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xmlns="" id="{A9F7FD84-FEC3-4A02-8DDD-F30C11DB2E3C}"/>
                    </a:ext>
                  </a:extLst>
                </p:cNvPr>
                <p:cNvSpPr txBox="1"/>
                <p:nvPr/>
              </p:nvSpPr>
              <p:spPr>
                <a:xfrm>
                  <a:off x="2781300" y="2444234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C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xmlns="" id="{B37364C7-BC52-4B4A-80D5-4C2F486C1682}"/>
                  </a:ext>
                </a:extLst>
              </p:cNvPr>
              <p:cNvGrpSpPr/>
              <p:nvPr/>
            </p:nvGrpSpPr>
            <p:grpSpPr>
              <a:xfrm>
                <a:off x="4828403" y="3148743"/>
                <a:ext cx="685800" cy="533400"/>
                <a:chOff x="2590800" y="2362200"/>
                <a:chExt cx="685800" cy="533400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xmlns="" id="{38C6BAB8-5F03-4A3B-90C3-649AF4B00E33}"/>
                    </a:ext>
                  </a:extLst>
                </p:cNvPr>
                <p:cNvSpPr/>
                <p:nvPr/>
              </p:nvSpPr>
              <p:spPr>
                <a:xfrm>
                  <a:off x="2590800" y="2362200"/>
                  <a:ext cx="685800" cy="533400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xmlns="" id="{F58DAEC0-7838-442A-B24E-2D2C0DC82984}"/>
                    </a:ext>
                  </a:extLst>
                </p:cNvPr>
                <p:cNvSpPr txBox="1"/>
                <p:nvPr/>
              </p:nvSpPr>
              <p:spPr>
                <a:xfrm>
                  <a:off x="2781300" y="2444234"/>
                  <a:ext cx="3048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D</a:t>
                  </a:r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xmlns="" id="{CA9D8122-8453-4364-9B87-4F0B2FCA9D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36132" y="2238392"/>
              <a:ext cx="328072" cy="369332"/>
              <a:chOff x="824813" y="3338353"/>
              <a:chExt cx="546787" cy="615554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xmlns="" id="{C8309FF4-B377-409A-91F9-D091B9439CBF}"/>
                  </a:ext>
                </a:extLst>
              </p:cNvPr>
              <p:cNvSpPr/>
              <p:nvPr/>
            </p:nvSpPr>
            <p:spPr>
              <a:xfrm>
                <a:off x="838200" y="335280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id="{87AADC3D-38CC-4D85-B6EF-590A37443C1E}"/>
                  </a:ext>
                </a:extLst>
              </p:cNvPr>
              <p:cNvSpPr txBox="1"/>
              <p:nvPr/>
            </p:nvSpPr>
            <p:spPr>
              <a:xfrm flipH="1">
                <a:off x="824813" y="3338353"/>
                <a:ext cx="546787" cy="615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50376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D2A18EC-4743-4B61-9B31-B546C67E3E4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56F4192-E45C-4168-BD7C-6D4F7E4F267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SMART in which re-randomization depends on a combination of first-stage treatment and nonresponse to first-stage treatment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AF4C77F-70E2-445C-B630-227999A39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Common SMART Designs 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xmlns="" id="{C369F3F4-28B5-429D-B78A-30E928FF4325}"/>
              </a:ext>
            </a:extLst>
          </p:cNvPr>
          <p:cNvCxnSpPr/>
          <p:nvPr/>
        </p:nvCxnSpPr>
        <p:spPr>
          <a:xfrm rot="-2700000">
            <a:off x="941083" y="3507695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xmlns="" id="{F0539DF3-FEA2-4315-93E1-D8863F43DDAC}"/>
              </a:ext>
            </a:extLst>
          </p:cNvPr>
          <p:cNvCxnSpPr/>
          <p:nvPr/>
        </p:nvCxnSpPr>
        <p:spPr>
          <a:xfrm rot="2700000">
            <a:off x="943142" y="4679527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xmlns="" id="{EF2B6431-1E11-482F-B165-FC8E3A218F24}"/>
              </a:ext>
            </a:extLst>
          </p:cNvPr>
          <p:cNvGrpSpPr>
            <a:grpSpLocks noChangeAspect="1"/>
          </p:cNvGrpSpPr>
          <p:nvPr/>
        </p:nvGrpSpPr>
        <p:grpSpPr>
          <a:xfrm>
            <a:off x="769656" y="3877822"/>
            <a:ext cx="328072" cy="369332"/>
            <a:chOff x="824813" y="3338353"/>
            <a:chExt cx="546787" cy="615554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xmlns="" id="{F0234B47-A709-4EE5-A0D6-7C32EA1C4974}"/>
                </a:ext>
              </a:extLst>
            </p:cNvPr>
            <p:cNvSpPr/>
            <p:nvPr/>
          </p:nvSpPr>
          <p:spPr>
            <a:xfrm>
              <a:off x="838200" y="3352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xmlns="" id="{DEAF09CD-C4AA-4E21-B0E3-BD5CADCAA45D}"/>
                </a:ext>
              </a:extLst>
            </p:cNvPr>
            <p:cNvSpPr txBox="1"/>
            <p:nvPr/>
          </p:nvSpPr>
          <p:spPr>
            <a:xfrm flipH="1">
              <a:off x="824813" y="3338353"/>
              <a:ext cx="546787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xmlns="" id="{967426CC-3D3A-4CB7-9B8A-F7E4C341D0E6}"/>
              </a:ext>
            </a:extLst>
          </p:cNvPr>
          <p:cNvGrpSpPr/>
          <p:nvPr/>
        </p:nvGrpSpPr>
        <p:grpSpPr>
          <a:xfrm>
            <a:off x="2339788" y="2404999"/>
            <a:ext cx="5937065" cy="1894741"/>
            <a:chOff x="2400300" y="1871308"/>
            <a:chExt cx="5937065" cy="189474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820B0DDF-F955-446D-B7E6-EBEE7EBE5135}"/>
                </a:ext>
              </a:extLst>
            </p:cNvPr>
            <p:cNvGrpSpPr/>
            <p:nvPr/>
          </p:nvGrpSpPr>
          <p:grpSpPr>
            <a:xfrm>
              <a:off x="2400300" y="2207450"/>
              <a:ext cx="685800" cy="533400"/>
              <a:chOff x="2590800" y="2362200"/>
              <a:chExt cx="685800" cy="533400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64DEE4A4-1CEC-4F70-83AF-7B5FB9ED2F3F}"/>
                  </a:ext>
                </a:extLst>
              </p:cNvPr>
              <p:cNvSpPr/>
              <p:nvPr/>
            </p:nvSpPr>
            <p:spPr>
              <a:xfrm>
                <a:off x="2590800" y="2362200"/>
                <a:ext cx="685800" cy="533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xmlns="" id="{A44BF0F1-3502-4F14-A0E7-F3868E66F0A3}"/>
                  </a:ext>
                </a:extLst>
              </p:cNvPr>
              <p:cNvSpPr txBox="1"/>
              <p:nvPr/>
            </p:nvSpPr>
            <p:spPr>
              <a:xfrm>
                <a:off x="2781300" y="244423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</a:t>
                </a:r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xmlns="" id="{61916C2E-2DCE-456E-A0E3-707DFC6EF9A2}"/>
                </a:ext>
              </a:extLst>
            </p:cNvPr>
            <p:cNvCxnSpPr/>
            <p:nvPr/>
          </p:nvCxnSpPr>
          <p:spPr>
            <a:xfrm rot="-1200000">
              <a:off x="3128511" y="2212493"/>
              <a:ext cx="1485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xmlns="" id="{0004E4C8-D007-4E9B-B3DF-0CF6A0F60E9D}"/>
                </a:ext>
              </a:extLst>
            </p:cNvPr>
            <p:cNvCxnSpPr/>
            <p:nvPr/>
          </p:nvCxnSpPr>
          <p:spPr>
            <a:xfrm rot="1200000">
              <a:off x="3128510" y="2786793"/>
              <a:ext cx="14859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xmlns="" id="{CB35B60B-8233-4726-AD5F-626ED19E967F}"/>
                </a:ext>
              </a:extLst>
            </p:cNvPr>
            <p:cNvSpPr txBox="1"/>
            <p:nvPr/>
          </p:nvSpPr>
          <p:spPr>
            <a:xfrm>
              <a:off x="4712021" y="1871308"/>
              <a:ext cx="1295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Responder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xmlns="" id="{758CC7CD-B829-4C18-8037-DADD2EA3E425}"/>
                </a:ext>
              </a:extLst>
            </p:cNvPr>
            <p:cNvSpPr txBox="1"/>
            <p:nvPr/>
          </p:nvSpPr>
          <p:spPr>
            <a:xfrm>
              <a:off x="4712020" y="2867436"/>
              <a:ext cx="1649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Nonresponder</a:t>
              </a:r>
              <a:endParaRPr lang="en-US" dirty="0"/>
            </a:p>
          </p:txBody>
        </p: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xmlns="" id="{EF1185B4-A789-426A-8C67-84D98CA6E467}"/>
                </a:ext>
              </a:extLst>
            </p:cNvPr>
            <p:cNvCxnSpPr/>
            <p:nvPr/>
          </p:nvCxnSpPr>
          <p:spPr>
            <a:xfrm rot="-1200000">
              <a:off x="6538975" y="2846462"/>
              <a:ext cx="10972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xmlns="" id="{3EEAE289-192E-4B7B-AE25-166FD22A82F2}"/>
                </a:ext>
              </a:extLst>
            </p:cNvPr>
            <p:cNvCxnSpPr/>
            <p:nvPr/>
          </p:nvCxnSpPr>
          <p:spPr>
            <a:xfrm rot="1200000">
              <a:off x="6533319" y="3341149"/>
              <a:ext cx="109728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xmlns="" id="{85DA9E4B-9247-407F-B04B-655E017C67B7}"/>
                </a:ext>
              </a:extLst>
            </p:cNvPr>
            <p:cNvGrpSpPr/>
            <p:nvPr/>
          </p:nvGrpSpPr>
          <p:grpSpPr>
            <a:xfrm>
              <a:off x="7651565" y="2405793"/>
              <a:ext cx="685800" cy="533400"/>
              <a:chOff x="2590800" y="2362200"/>
              <a:chExt cx="685800" cy="533400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xmlns="" id="{95C41703-22E4-4F5D-8807-42FB44F0863A}"/>
                  </a:ext>
                </a:extLst>
              </p:cNvPr>
              <p:cNvSpPr/>
              <p:nvPr/>
            </p:nvSpPr>
            <p:spPr>
              <a:xfrm>
                <a:off x="2590800" y="2362200"/>
                <a:ext cx="685800" cy="533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xmlns="" id="{446356BE-FAF6-4B57-B1B0-A2D02FE3F857}"/>
                  </a:ext>
                </a:extLst>
              </p:cNvPr>
              <p:cNvSpPr txBox="1"/>
              <p:nvPr/>
            </p:nvSpPr>
            <p:spPr>
              <a:xfrm>
                <a:off x="2781300" y="244423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</a:t>
                </a: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xmlns="" id="{3B088C62-CF4B-4C08-A399-6EA1944C0A7C}"/>
                </a:ext>
              </a:extLst>
            </p:cNvPr>
            <p:cNvGrpSpPr/>
            <p:nvPr/>
          </p:nvGrpSpPr>
          <p:grpSpPr>
            <a:xfrm>
              <a:off x="7651565" y="3232649"/>
              <a:ext cx="685800" cy="533400"/>
              <a:chOff x="2590800" y="2362200"/>
              <a:chExt cx="685800" cy="533400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xmlns="" id="{AC734872-2C7B-401E-883E-CF5BCE360449}"/>
                  </a:ext>
                </a:extLst>
              </p:cNvPr>
              <p:cNvSpPr/>
              <p:nvPr/>
            </p:nvSpPr>
            <p:spPr>
              <a:xfrm>
                <a:off x="2590800" y="2362200"/>
                <a:ext cx="685800" cy="5334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xmlns="" id="{71358F48-1255-4ABE-B65E-D43E97B5C7F2}"/>
                  </a:ext>
                </a:extLst>
              </p:cNvPr>
              <p:cNvSpPr txBox="1"/>
              <p:nvPr/>
            </p:nvSpPr>
            <p:spPr>
              <a:xfrm>
                <a:off x="2781300" y="2444234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</a:t>
                </a: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5D8AE568-5A74-4521-A8B2-960D1A9ACA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11528" y="2895385"/>
              <a:ext cx="328072" cy="369332"/>
              <a:chOff x="824813" y="3338353"/>
              <a:chExt cx="546787" cy="615554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xmlns="" id="{80A19119-5BFC-41DA-9782-42D86C02EAFC}"/>
                  </a:ext>
                </a:extLst>
              </p:cNvPr>
              <p:cNvSpPr/>
              <p:nvPr/>
            </p:nvSpPr>
            <p:spPr>
              <a:xfrm>
                <a:off x="838200" y="3352800"/>
                <a:ext cx="5334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xmlns="" id="{2441A2A2-DBDF-4FC0-9B94-074BF7AE167A}"/>
                  </a:ext>
                </a:extLst>
              </p:cNvPr>
              <p:cNvSpPr txBox="1"/>
              <p:nvPr/>
            </p:nvSpPr>
            <p:spPr>
              <a:xfrm flipH="1">
                <a:off x="824813" y="3338353"/>
                <a:ext cx="546787" cy="615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</a:t>
                </a:r>
              </a:p>
            </p:txBody>
          </p:sp>
        </p:grp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F7402C4C-42B8-4258-8FA5-DBFFB4091387}"/>
              </a:ext>
            </a:extLst>
          </p:cNvPr>
          <p:cNvGrpSpPr/>
          <p:nvPr/>
        </p:nvGrpSpPr>
        <p:grpSpPr>
          <a:xfrm>
            <a:off x="2339788" y="5046404"/>
            <a:ext cx="685800" cy="533400"/>
            <a:chOff x="2590800" y="2362200"/>
            <a:chExt cx="685800" cy="533400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6B119EFF-960E-462E-9661-51BA9741E637}"/>
                </a:ext>
              </a:extLst>
            </p:cNvPr>
            <p:cNvSpPr/>
            <p:nvPr/>
          </p:nvSpPr>
          <p:spPr>
            <a:xfrm>
              <a:off x="2590800" y="2362200"/>
              <a:ext cx="6858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3D885D2C-D8BB-4E90-AE79-5D71B89BEA12}"/>
                </a:ext>
              </a:extLst>
            </p:cNvPr>
            <p:cNvSpPr txBox="1"/>
            <p:nvPr/>
          </p:nvSpPr>
          <p:spPr>
            <a:xfrm>
              <a:off x="2781300" y="244423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xmlns="" id="{9FF567DE-F3F3-4625-B346-DBB1E758364B}"/>
              </a:ext>
            </a:extLst>
          </p:cNvPr>
          <p:cNvCxnSpPr/>
          <p:nvPr/>
        </p:nvCxnSpPr>
        <p:spPr>
          <a:xfrm rot="20400000">
            <a:off x="3067999" y="5051447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xmlns="" id="{DE4AA20E-D91E-4A3F-AE82-8184F30F8EAE}"/>
              </a:ext>
            </a:extLst>
          </p:cNvPr>
          <p:cNvCxnSpPr/>
          <p:nvPr/>
        </p:nvCxnSpPr>
        <p:spPr>
          <a:xfrm rot="1200000">
            <a:off x="3067998" y="5625747"/>
            <a:ext cx="1485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xmlns="" id="{068E3FB0-CD29-477E-8C1F-E611C4FE9D3F}"/>
              </a:ext>
            </a:extLst>
          </p:cNvPr>
          <p:cNvSpPr txBox="1"/>
          <p:nvPr/>
        </p:nvSpPr>
        <p:spPr>
          <a:xfrm>
            <a:off x="4651509" y="4710262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Responder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xmlns="" id="{F5543944-2085-4AAF-83D2-89A874F28683}"/>
              </a:ext>
            </a:extLst>
          </p:cNvPr>
          <p:cNvSpPr txBox="1"/>
          <p:nvPr/>
        </p:nvSpPr>
        <p:spPr>
          <a:xfrm>
            <a:off x="4651508" y="5706390"/>
            <a:ext cx="1649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Nonresponder</a:t>
            </a:r>
            <a:endParaRPr lang="en-US" dirty="0"/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xmlns="" id="{1453DE46-157A-4BF0-8E07-FEC250FECA12}"/>
              </a:ext>
            </a:extLst>
          </p:cNvPr>
          <p:cNvCxnSpPr/>
          <p:nvPr/>
        </p:nvCxnSpPr>
        <p:spPr>
          <a:xfrm>
            <a:off x="6507159" y="5905606"/>
            <a:ext cx="10972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xmlns="" id="{38F8A911-ECFF-407E-B78B-6251F801545F}"/>
              </a:ext>
            </a:extLst>
          </p:cNvPr>
          <p:cNvGrpSpPr/>
          <p:nvPr/>
        </p:nvGrpSpPr>
        <p:grpSpPr>
          <a:xfrm>
            <a:off x="7603626" y="5652305"/>
            <a:ext cx="685800" cy="533400"/>
            <a:chOff x="2590800" y="2362200"/>
            <a:chExt cx="685800" cy="5334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xmlns="" id="{87A91C4E-EE2C-4EA8-83BE-05C355323B8C}"/>
                </a:ext>
              </a:extLst>
            </p:cNvPr>
            <p:cNvSpPr/>
            <p:nvPr/>
          </p:nvSpPr>
          <p:spPr>
            <a:xfrm>
              <a:off x="2590800" y="2362200"/>
              <a:ext cx="685800" cy="533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xmlns="" id="{6BD99027-75D4-47AE-AB4B-574F76261C25}"/>
                </a:ext>
              </a:extLst>
            </p:cNvPr>
            <p:cNvSpPr txBox="1"/>
            <p:nvPr/>
          </p:nvSpPr>
          <p:spPr>
            <a:xfrm>
              <a:off x="2781300" y="2444234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xmlns="" id="{2B2E6986-701D-426D-AC05-C585472C27FE}"/>
              </a:ext>
            </a:extLst>
          </p:cNvPr>
          <p:cNvGrpSpPr>
            <a:grpSpLocks noChangeAspect="1"/>
          </p:cNvGrpSpPr>
          <p:nvPr/>
        </p:nvGrpSpPr>
        <p:grpSpPr>
          <a:xfrm>
            <a:off x="6151016" y="5734339"/>
            <a:ext cx="328072" cy="369332"/>
            <a:chOff x="824813" y="3338353"/>
            <a:chExt cx="546787" cy="615554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xmlns="" id="{DA00ACCE-D68E-471B-93D1-50F66F316086}"/>
                </a:ext>
              </a:extLst>
            </p:cNvPr>
            <p:cNvSpPr/>
            <p:nvPr/>
          </p:nvSpPr>
          <p:spPr>
            <a:xfrm>
              <a:off x="838200" y="3352800"/>
              <a:ext cx="5334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xmlns="" id="{9AC6E088-7CF8-419D-B0F7-E15567210747}"/>
                </a:ext>
              </a:extLst>
            </p:cNvPr>
            <p:cNvSpPr txBox="1"/>
            <p:nvPr/>
          </p:nvSpPr>
          <p:spPr>
            <a:xfrm flipH="1">
              <a:off x="824813" y="3338353"/>
              <a:ext cx="546787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</a:t>
              </a:r>
            </a:p>
          </p:txBody>
        </p:sp>
      </p:grp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xmlns="" id="{EC2230D1-BCB3-40CD-A988-795AB168063D}"/>
              </a:ext>
            </a:extLst>
          </p:cNvPr>
          <p:cNvCxnSpPr>
            <a:stCxn id="111" idx="3"/>
          </p:cNvCxnSpPr>
          <p:nvPr/>
        </p:nvCxnSpPr>
        <p:spPr>
          <a:xfrm>
            <a:off x="5946909" y="2589665"/>
            <a:ext cx="15900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xmlns="" id="{F72E4201-0BCA-465A-AD88-9ED8159A64D8}"/>
              </a:ext>
            </a:extLst>
          </p:cNvPr>
          <p:cNvSpPr/>
          <p:nvPr/>
        </p:nvSpPr>
        <p:spPr>
          <a:xfrm>
            <a:off x="7604439" y="2289775"/>
            <a:ext cx="685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xmlns="" id="{F36365D5-3901-4879-A879-EE01197A0E9A}"/>
              </a:ext>
            </a:extLst>
          </p:cNvPr>
          <p:cNvSpPr txBox="1"/>
          <p:nvPr/>
        </p:nvSpPr>
        <p:spPr>
          <a:xfrm>
            <a:off x="7794939" y="2371809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xmlns="" id="{F217FAC9-F121-494F-855C-A3842AA4DF42}"/>
              </a:ext>
            </a:extLst>
          </p:cNvPr>
          <p:cNvCxnSpPr/>
          <p:nvPr/>
        </p:nvCxnSpPr>
        <p:spPr>
          <a:xfrm>
            <a:off x="5946908" y="4894637"/>
            <a:ext cx="1590091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xmlns="" id="{510B5685-6C66-4066-9909-01BF473EC61D}"/>
              </a:ext>
            </a:extLst>
          </p:cNvPr>
          <p:cNvSpPr/>
          <p:nvPr/>
        </p:nvSpPr>
        <p:spPr>
          <a:xfrm>
            <a:off x="7604438" y="4594747"/>
            <a:ext cx="685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xmlns="" id="{435D2C6F-9529-4B0D-86E6-A6AF601E7382}"/>
              </a:ext>
            </a:extLst>
          </p:cNvPr>
          <p:cNvSpPr txBox="1"/>
          <p:nvPr/>
        </p:nvSpPr>
        <p:spPr>
          <a:xfrm>
            <a:off x="7794938" y="46767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226035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ED21C56-C71A-4DDD-8F3B-F710B6E1FB1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A6BB19-0D56-483F-A0F5-2145F0EC86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Factorial Design</a:t>
            </a:r>
          </a:p>
          <a:p>
            <a:r>
              <a:rPr lang="en-US" dirty="0"/>
              <a:t>Multi-arm RCT</a:t>
            </a:r>
          </a:p>
          <a:p>
            <a:pPr lvl="0"/>
            <a:r>
              <a:rPr lang="en-US" dirty="0"/>
              <a:t>Standard RCT or series of two-arm RCTs comparing different adaptive intervention strategies</a:t>
            </a:r>
          </a:p>
          <a:p>
            <a:r>
              <a:rPr lang="en-US" dirty="0"/>
              <a:t>Single-stage-at-a-time experimental approach (e.g., </a:t>
            </a:r>
            <a:r>
              <a:rPr lang="en-US" dirty="0" err="1"/>
              <a:t>nonresponder</a:t>
            </a:r>
            <a:r>
              <a:rPr lang="en-US" dirty="0"/>
              <a:t> trial, discontinuation trial, etc.)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61441E-1848-4BB7-A5B4-55D9849D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Experimental Designs</a:t>
            </a:r>
          </a:p>
        </p:txBody>
      </p:sp>
    </p:spTree>
    <p:extLst>
      <p:ext uri="{BB962C8B-B14F-4D97-AF65-F5344CB8AC3E}">
        <p14:creationId xmlns:p14="http://schemas.microsoft.com/office/powerpoint/2010/main" val="1743628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ED21C56-C71A-4DDD-8F3B-F710B6E1FB1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A6BB19-0D56-483F-A0F5-2145F0EC86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Factorial Design – </a:t>
            </a:r>
            <a:r>
              <a:rPr lang="en-US" dirty="0">
                <a:solidFill>
                  <a:schemeClr val="tx2"/>
                </a:solidFill>
              </a:rPr>
              <a:t>Does not allow embedded tailoring variables </a:t>
            </a:r>
          </a:p>
          <a:p>
            <a:r>
              <a:rPr lang="en-US" dirty="0"/>
              <a:t>Multi-arm RCT – </a:t>
            </a:r>
            <a:r>
              <a:rPr lang="en-US" dirty="0">
                <a:solidFill>
                  <a:schemeClr val="tx2"/>
                </a:solidFill>
              </a:rPr>
              <a:t>Requires larger sample size</a:t>
            </a:r>
            <a:endParaRPr lang="en-US" dirty="0"/>
          </a:p>
          <a:p>
            <a:pPr lvl="0"/>
            <a:r>
              <a:rPr lang="en-US" dirty="0"/>
              <a:t>Standard RCT or series of two-arm RCTs comparing different adaptive intervention strategies – </a:t>
            </a:r>
            <a:r>
              <a:rPr lang="en-US" dirty="0">
                <a:solidFill>
                  <a:schemeClr val="tx2"/>
                </a:solidFill>
              </a:rPr>
              <a:t>Requires MUCH larger sample size</a:t>
            </a:r>
            <a:endParaRPr lang="en-US" dirty="0"/>
          </a:p>
          <a:p>
            <a:r>
              <a:rPr lang="en-US" dirty="0"/>
              <a:t>Single-stage-at-a-time experimental approach (e.g., </a:t>
            </a:r>
            <a:r>
              <a:rPr lang="en-US" dirty="0" err="1"/>
              <a:t>nonresponder</a:t>
            </a:r>
            <a:r>
              <a:rPr lang="en-US" dirty="0"/>
              <a:t> trial, discontinuation trial, etc.) – </a:t>
            </a:r>
            <a:r>
              <a:rPr lang="en-US" dirty="0">
                <a:solidFill>
                  <a:schemeClr val="tx2"/>
                </a:solidFill>
              </a:rPr>
              <a:t>1) interventions may have delayed effects or interact with later-stage treatments 2) the types of nonresponding subjects who agree to participant in a trial testing two second-stage treatments may differ from the population of </a:t>
            </a:r>
            <a:r>
              <a:rPr lang="en-US" dirty="0" err="1">
                <a:solidFill>
                  <a:schemeClr val="tx2"/>
                </a:solidFill>
              </a:rPr>
              <a:t>nonresponders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661441E-1848-4BB7-A5B4-55D9849D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Experimental Designs: Drawbacks</a:t>
            </a:r>
          </a:p>
        </p:txBody>
      </p:sp>
    </p:spTree>
    <p:extLst>
      <p:ext uri="{BB962C8B-B14F-4D97-AF65-F5344CB8AC3E}">
        <p14:creationId xmlns:p14="http://schemas.microsoft.com/office/powerpoint/2010/main" val="1011526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63639E-7314-4D74-9D81-FDCDC41F1F7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DE052-A523-48BB-BA3F-13ED53109F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7280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are adaptive interventions useful?</a:t>
            </a:r>
          </a:p>
          <a:p>
            <a:r>
              <a:rPr lang="en-US" dirty="0"/>
              <a:t>What is an adaptive intervention?</a:t>
            </a:r>
          </a:p>
          <a:p>
            <a:r>
              <a:rPr lang="en-US" dirty="0"/>
              <a:t>How can SMART designs help us learn about adaptive interventions and improve them? </a:t>
            </a:r>
          </a:p>
          <a:p>
            <a:r>
              <a:rPr lang="en-US" dirty="0"/>
              <a:t>What are some things to consider when designing a SMART trial?</a:t>
            </a:r>
          </a:p>
          <a:p>
            <a:r>
              <a:rPr lang="en-US" dirty="0">
                <a:solidFill>
                  <a:schemeClr val="tx2"/>
                </a:solidFill>
              </a:rPr>
              <a:t>Where do SMARTs fit in the personalization process?</a:t>
            </a:r>
          </a:p>
          <a:p>
            <a:r>
              <a:rPr lang="en-US" dirty="0"/>
              <a:t>What are some common misconceptions about adaptive interventions and SMART designs?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A94060-97B1-4CD7-B818-B5C14C8B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3004817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6EF58AE-F408-468B-9E44-B13841F1319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4EA33D1-5089-4B87-8847-22F1B735953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Drug development and approval does not happen as the result of a single randomized experiment </a:t>
            </a:r>
            <a:r>
              <a:rPr lang="en-US" dirty="0">
                <a:sym typeface="Wingdings" panose="05000000000000000000" pitchFamily="2" charset="2"/>
              </a:rPr>
              <a:t> Neither should a personalized intervention algorithm</a:t>
            </a:r>
          </a:p>
          <a:p>
            <a:r>
              <a:rPr lang="en-US" dirty="0">
                <a:sym typeface="Wingdings" panose="05000000000000000000" pitchFamily="2" charset="2"/>
              </a:rPr>
              <a:t>Need to think of personalized intervention development in terms of phases analogous to drug development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35D2A69C-074D-40B3-866F-B45D3CC01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Personalization Process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2138410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1CF93EA-BB29-45A4-BE0D-BDAD3A8DF6B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A3F41E3-1AE7-4C22-ABAF-E55BBEDBB04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Are participants willing to have intervention re-randomized? Is personalization tolerable?</a:t>
            </a:r>
          </a:p>
          <a:p>
            <a:r>
              <a:rPr lang="en-US" dirty="0"/>
              <a:t>Will participants satisfactorily adhere to the proposed interventions?</a:t>
            </a:r>
          </a:p>
          <a:p>
            <a:r>
              <a:rPr lang="en-US" dirty="0"/>
              <a:t>Can we precisely measure any tailoring variables? How do we handle participants who don’t have tailoring variable measured?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0B40524-7CEE-45F3-BB05-2602C5096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 I: Pilot SMARTs</a:t>
            </a:r>
          </a:p>
        </p:txBody>
      </p:sp>
    </p:spTree>
    <p:extLst>
      <p:ext uri="{BB962C8B-B14F-4D97-AF65-F5344CB8AC3E}">
        <p14:creationId xmlns:p14="http://schemas.microsoft.com/office/powerpoint/2010/main" val="145537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45EA172-708A-419C-B8D8-2295474203B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5275A0-848D-401E-93A1-A16571DF97D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everyone responds to the same intervention in the same way (between person heterogeneity)</a:t>
            </a:r>
          </a:p>
          <a:p>
            <a:r>
              <a:rPr lang="en-US" dirty="0"/>
              <a:t>Not everyone response to an intervention is consistent over time (within person heterogeneity)</a:t>
            </a:r>
          </a:p>
          <a:p>
            <a:pPr lvl="1"/>
            <a:r>
              <a:rPr lang="en-US" dirty="0"/>
              <a:t>Changes in adherence, engagement, burden</a:t>
            </a:r>
          </a:p>
          <a:p>
            <a:pPr lvl="1"/>
            <a:r>
              <a:rPr lang="en-US" dirty="0"/>
              <a:t>Accrual of toxicity or delayed side effects</a:t>
            </a:r>
          </a:p>
          <a:p>
            <a:r>
              <a:rPr lang="en-US" dirty="0"/>
              <a:t>Many chronic or long-term conditions or diseases —cancer, smoking, substance use disorder, depression, obesity, ADHD, autism, or schizophrenia</a:t>
            </a:r>
          </a:p>
          <a:p>
            <a:r>
              <a:rPr lang="en-US" dirty="0"/>
              <a:t>BUT we may have multiple different interventions (or dosages/intensities to try)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7D6FF23-7491-44AF-8E01-90935C833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for AIS</a:t>
            </a:r>
          </a:p>
        </p:txBody>
      </p:sp>
    </p:spTree>
    <p:extLst>
      <p:ext uri="{BB962C8B-B14F-4D97-AF65-F5344CB8AC3E}">
        <p14:creationId xmlns:p14="http://schemas.microsoft.com/office/powerpoint/2010/main" val="3194531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4578C75-0C1D-49ED-A11D-70599F69960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/>
              <a:t>[Insert Program/Unit Title or Delete]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974D5B5-188A-4D12-8063-60976846B9D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Test some amount of personalization (SMART design) possibly with no “</a:t>
            </a:r>
            <a:r>
              <a:rPr lang="en-US" dirty="0" err="1"/>
              <a:t>unpersonalized</a:t>
            </a:r>
            <a:r>
              <a:rPr lang="en-US" dirty="0"/>
              <a:t>” control</a:t>
            </a:r>
          </a:p>
          <a:p>
            <a:r>
              <a:rPr lang="en-US" dirty="0"/>
              <a:t>Establish that the personalized interventions have some amount of efficacy</a:t>
            </a:r>
          </a:p>
          <a:p>
            <a:r>
              <a:rPr lang="en-US" dirty="0"/>
              <a:t>Design trial to allow for refinement of personalization</a:t>
            </a:r>
          </a:p>
          <a:p>
            <a:r>
              <a:rPr lang="en-US" dirty="0"/>
              <a:t>Use the data collected to refine personalized algorithms</a:t>
            </a:r>
          </a:p>
          <a:p>
            <a:r>
              <a:rPr lang="en-US" dirty="0"/>
              <a:t>(Possibly) Conduct a second phase II SMART which incorporates these refinements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01C0C970-951A-45EF-BF0D-ED6C6E05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 II: SMART Designs</a:t>
            </a:r>
          </a:p>
        </p:txBody>
      </p:sp>
    </p:spTree>
    <p:extLst>
      <p:ext uri="{BB962C8B-B14F-4D97-AF65-F5344CB8AC3E}">
        <p14:creationId xmlns:p14="http://schemas.microsoft.com/office/powerpoint/2010/main" val="3051450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7E8769-42A3-4D67-8B01-05DEE74D25E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4AC292-E398-4A00-8201-953BAD68B57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Example: “Start with initial phase TLC and assess response status at 4 weeks. If a responder, continue with TLC-Q; else if a </a:t>
            </a:r>
            <a:r>
              <a:rPr lang="en-US" dirty="0" err="1"/>
              <a:t>nonresponder</a:t>
            </a:r>
            <a:r>
              <a:rPr lang="en-US" dirty="0"/>
              <a:t> who has smoked on two or fewer days in the past week continue with TLC-M; else continue with TLC+MTM.”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B55251F-BE0E-4A16-837C-D3DA7826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Deeply Tailored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30055854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7E8769-42A3-4D67-8B01-05DEE74D25E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F4AC292-E398-4A00-8201-953BAD68B57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How do we find more deeply tailored interventions which improve outcomes?</a:t>
            </a:r>
          </a:p>
          <a:p>
            <a:r>
              <a:rPr lang="en-US" dirty="0"/>
              <a:t>Short answer: moderators, effect modifiers, interaction which are qualitative in nature</a:t>
            </a:r>
          </a:p>
          <a:p>
            <a:r>
              <a:rPr lang="en-US" dirty="0"/>
              <a:t>Long answer: reinforcement learning/machine learning techniques which account for delayed effects - Q-learning, A-learning, C-learning, and outcome weighted learning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6B55251F-BE0E-4A16-837C-D3DA78260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Deeply Tailored Interventions</a:t>
            </a:r>
          </a:p>
        </p:txBody>
      </p:sp>
    </p:spTree>
    <p:extLst>
      <p:ext uri="{BB962C8B-B14F-4D97-AF65-F5344CB8AC3E}">
        <p14:creationId xmlns:p14="http://schemas.microsoft.com/office/powerpoint/2010/main" val="7497098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E73DD0F-F926-45E6-984C-1C1E0FD1784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F0DBB6A-50D0-4936-8C63-DE6706F21B3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A7F3482-9DF9-4D32-AE92-76CC4C60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Types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xmlns="" id="{F0744AF5-AAF1-4225-9679-AEF7A0E3BAF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57200" y="1945678"/>
          <a:ext cx="9133114" cy="3880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29D7D4C0-6546-49D2-BD42-D77DBEAE2ED5}"/>
              </a:ext>
            </a:extLst>
          </p:cNvPr>
          <p:cNvCxnSpPr/>
          <p:nvPr/>
        </p:nvCxnSpPr>
        <p:spPr>
          <a:xfrm>
            <a:off x="5115140" y="1376921"/>
            <a:ext cx="0" cy="38619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598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407020EE-09A7-4D97-8F8D-D5B19040AAC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E82BA1-E4DF-425E-ABF8-B88EF5D700F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Suppose that we learn the best embedded adaptive intervention strategy is “Start with initial phase TLC. Assess smoking status at 4 weeks. If the person is a complete responder do TLC-Q, otherwise TLC+MTM”</a:t>
            </a:r>
          </a:p>
          <a:p>
            <a:r>
              <a:rPr lang="en-US" dirty="0"/>
              <a:t>Could compare this to a more refined adaptive strategy: For example: “Start with initial phase TLC. If the person is a complete responder at 4 weeks defer intervention decision to 8 weeks. If the person is still a complete responder at 8 weeks and QSU-B &lt; 5 do TLC-Q, otherwise TLC-M . If the person is an incomplete responder and number of days smoking in last week &gt; 2 do TLC+MTM, otherwise TLC-M”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72ABF7B-F713-4F23-BC89-D74C036CC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SMART</a:t>
            </a:r>
          </a:p>
        </p:txBody>
      </p:sp>
    </p:spTree>
    <p:extLst>
      <p:ext uri="{BB962C8B-B14F-4D97-AF65-F5344CB8AC3E}">
        <p14:creationId xmlns:p14="http://schemas.microsoft.com/office/powerpoint/2010/main" val="1516196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AED703B2-6207-4B26-8154-79E03FAA67C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94720B-7C7F-47BD-B17A-1CAE2704D37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9CF48209-4DEA-4542-B96B-0987E49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SMART Design for Tobacco Cessation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xmlns="" id="{ABCB0F16-9B83-4364-BAB0-810EA28E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9423"/>
            <a:ext cx="8686800" cy="4580218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xmlns="" id="{4CC189A5-B8D2-4931-A1F2-C04E99562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447" y="1420909"/>
            <a:ext cx="716266" cy="1844245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xmlns="" id="{EA8EEA4C-8C96-462E-B250-977D411C3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111" y="3914636"/>
            <a:ext cx="909843" cy="173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522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6302225-62A2-41C5-8A33-6C0917A6929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969D34-D4C7-4763-AE78-E596B9DEBBF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Compare more fully refined personalized algorithm against “</a:t>
            </a:r>
            <a:r>
              <a:rPr lang="en-US" dirty="0" err="1"/>
              <a:t>unpersonalized</a:t>
            </a:r>
            <a:r>
              <a:rPr lang="en-US" dirty="0"/>
              <a:t>” control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A426601-014C-48EF-93E5-F1555B64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Phase III: Confirmatory Trial</a:t>
            </a:r>
          </a:p>
        </p:txBody>
      </p:sp>
    </p:spTree>
    <p:extLst>
      <p:ext uri="{BB962C8B-B14F-4D97-AF65-F5344CB8AC3E}">
        <p14:creationId xmlns:p14="http://schemas.microsoft.com/office/powerpoint/2010/main" val="14524878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63639E-7314-4D74-9D81-FDCDC41F1F7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DE052-A523-48BB-BA3F-13ED53109F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72804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Why are adaptive interventions useful?</a:t>
            </a:r>
          </a:p>
          <a:p>
            <a:r>
              <a:rPr lang="en-US" dirty="0"/>
              <a:t>What is an adaptive intervention?</a:t>
            </a:r>
          </a:p>
          <a:p>
            <a:r>
              <a:rPr lang="en-US" dirty="0"/>
              <a:t>How can SMART designs help us learn about adaptive interventions and improve them? </a:t>
            </a:r>
          </a:p>
          <a:p>
            <a:r>
              <a:rPr lang="en-US" dirty="0"/>
              <a:t>What are some things to consider when designing a SMART trial?</a:t>
            </a:r>
          </a:p>
          <a:p>
            <a:r>
              <a:rPr lang="en-US" dirty="0"/>
              <a:t>Where do SMARTs fit in the personalization process?</a:t>
            </a:r>
          </a:p>
          <a:p>
            <a:r>
              <a:rPr lang="en-US" dirty="0">
                <a:solidFill>
                  <a:schemeClr val="tx2"/>
                </a:solidFill>
              </a:rPr>
              <a:t>What are some common misconceptions about adaptive interventions and SMART designs?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A94060-97B1-4CD7-B818-B5C14C8B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90087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B5430F8B-BBAB-4E32-BFF2-46CDBC30827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97543A1-BC25-47FB-A036-529D565D68E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/>
              <a:t>Tailoring variables cannot differ based on previous intervention</a:t>
            </a:r>
          </a:p>
          <a:p>
            <a:r>
              <a:rPr lang="en-US" dirty="0"/>
              <a:t>An adaptive intervention must recommend a single intervention component at each decision point</a:t>
            </a:r>
          </a:p>
          <a:p>
            <a:r>
              <a:rPr lang="en-US" dirty="0"/>
              <a:t>Adaptive interventions seek to replace clinical judgement</a:t>
            </a:r>
          </a:p>
          <a:p>
            <a:r>
              <a:rPr lang="en-US" dirty="0"/>
              <a:t>Adaptive interventions are only relevant in treatment settings</a:t>
            </a:r>
          </a:p>
          <a:p>
            <a:r>
              <a:rPr lang="en-US" dirty="0"/>
              <a:t>Adaptive interventions are non-standard because they involve randomization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0521D3D-0F0B-409A-90D8-0F6B2F420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Misconceptions of AIS</a:t>
            </a:r>
          </a:p>
        </p:txBody>
      </p:sp>
    </p:spTree>
    <p:extLst>
      <p:ext uri="{BB962C8B-B14F-4D97-AF65-F5344CB8AC3E}">
        <p14:creationId xmlns:p14="http://schemas.microsoft.com/office/powerpoint/2010/main" val="16665498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0C78F67-296E-4AAB-BF2F-2559945892DB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557F31D-1C3E-4F6F-B329-EBC400BE2C6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SMARTs require prohibitively large sample sizes</a:t>
            </a:r>
          </a:p>
          <a:p>
            <a:r>
              <a:rPr lang="en-US" dirty="0"/>
              <a:t>All SMARTs require Multiple-Comparisons Adjustments</a:t>
            </a:r>
          </a:p>
          <a:p>
            <a:r>
              <a:rPr lang="en-US" dirty="0"/>
              <a:t>All research on adaptive interventions requires a SMART</a:t>
            </a:r>
          </a:p>
          <a:p>
            <a:r>
              <a:rPr lang="en-US" dirty="0"/>
              <a:t>All SMARTs must include an embedded tailoring variable</a:t>
            </a:r>
          </a:p>
          <a:p>
            <a:r>
              <a:rPr lang="en-US" dirty="0"/>
              <a:t>All aspects of an embedded adaptive intervention must be randomized</a:t>
            </a:r>
          </a:p>
          <a:p>
            <a:r>
              <a:rPr lang="en-US" dirty="0"/>
              <a:t>SMARTs are a form of adaptive research design</a:t>
            </a:r>
          </a:p>
          <a:p>
            <a:r>
              <a:rPr lang="en-US" dirty="0"/>
              <a:t>SMARTs never include a control group</a:t>
            </a:r>
          </a:p>
          <a:p>
            <a:r>
              <a:rPr lang="en-US" dirty="0"/>
              <a:t>SMARTs require multiple consents</a:t>
            </a:r>
          </a:p>
          <a:p>
            <a:r>
              <a:rPr lang="en-US" dirty="0"/>
              <a:t>SMARTs are susceptible to high levels of study drop-out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2C8AC78C-8E23-4335-A572-5161609E0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Misconceptions of SMART</a:t>
            </a:r>
          </a:p>
        </p:txBody>
      </p:sp>
    </p:spTree>
    <p:extLst>
      <p:ext uri="{BB962C8B-B14F-4D97-AF65-F5344CB8AC3E}">
        <p14:creationId xmlns:p14="http://schemas.microsoft.com/office/powerpoint/2010/main" val="4237405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C554260-258D-437B-8AB1-FABC4B0FCF7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9FD05B-7C84-44EC-A58E-0C8140706E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568052"/>
          </a:xfrm>
        </p:spPr>
        <p:txBody>
          <a:bodyPr/>
          <a:lstStyle/>
          <a:p>
            <a:r>
              <a:rPr lang="en-US" dirty="0"/>
              <a:t>Make an initial treatment decision, monitor for response/adherence, and adjusting treatment based on the individual’s changing course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44936CC-E9F5-4AF5-B5B8-B4BC1DAC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treat chronic disease?</a:t>
            </a:r>
          </a:p>
        </p:txBody>
      </p:sp>
      <p:pic>
        <p:nvPicPr>
          <p:cNvPr id="1028" name="Picture 4" descr="mad men, therapist">
            <a:extLst>
              <a:ext uri="{FF2B5EF4-FFF2-40B4-BE49-F238E27FC236}">
                <a16:creationId xmlns:a16="http://schemas.microsoft.com/office/drawing/2014/main" xmlns="" id="{E2407328-6B30-4FF1-AE06-71C6CA8AC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06" y="2735855"/>
            <a:ext cx="4696105" cy="352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2948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DCD2D41-30F9-4BF4-928E-D2E5EC4AA83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42CB6E5-A619-4091-818F-78CB83686B3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Defined Adaptive Interventions and discussed why they are important</a:t>
            </a:r>
          </a:p>
          <a:p>
            <a:r>
              <a:rPr lang="en-US" dirty="0"/>
              <a:t>Demonstrated that SMART study designs can be used to develop and improve adaptive intervention as part of a personalization process</a:t>
            </a:r>
          </a:p>
          <a:p>
            <a:r>
              <a:rPr lang="en-US" dirty="0"/>
              <a:t>Highlighted 3 SMARTs in the field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68B89B9-9A21-4A7E-8C75-BF67AE7E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532652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DCD2D41-30F9-4BF4-928E-D2E5EC4AA831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168B89B9-9A21-4A7E-8C75-BF67AE7EC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Collaborators</a:t>
            </a:r>
          </a:p>
        </p:txBody>
      </p:sp>
      <p:pic>
        <p:nvPicPr>
          <p:cNvPr id="4098" name="Picture 2" descr="Anne Joseph">
            <a:extLst>
              <a:ext uri="{FF2B5EF4-FFF2-40B4-BE49-F238E27FC236}">
                <a16:creationId xmlns:a16="http://schemas.microsoft.com/office/drawing/2014/main" xmlns="" id="{0531FA93-B66C-4CC0-B416-51423C9BFA11}"/>
              </a:ext>
            </a:extLst>
          </p:cNvPr>
          <p:cNvPicPr>
            <a:picLocks noGrp="1" noChangeAspect="1" noChangeArrowheads="1"/>
          </p:cNvPicPr>
          <p:nvPr>
            <p:ph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703520"/>
            <a:ext cx="2120537" cy="2615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eredith Gunlicks-Stoessel">
            <a:extLst>
              <a:ext uri="{FF2B5EF4-FFF2-40B4-BE49-F238E27FC236}">
                <a16:creationId xmlns:a16="http://schemas.microsoft.com/office/drawing/2014/main" xmlns="" id="{4BC05C04-9A41-44B6-B1CB-A7732B99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280" y="1607726"/>
            <a:ext cx="1971947" cy="273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aniel almirall">
            <a:extLst>
              <a:ext uri="{FF2B5EF4-FFF2-40B4-BE49-F238E27FC236}">
                <a16:creationId xmlns:a16="http://schemas.microsoft.com/office/drawing/2014/main" xmlns="" id="{D67E18E0-351D-4CCF-B2E0-C396FF0CC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734" y="1607726"/>
            <a:ext cx="2254204" cy="271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C262DD8-7766-4E5B-A66C-0D0242FECD38}"/>
              </a:ext>
            </a:extLst>
          </p:cNvPr>
          <p:cNvSpPr txBox="1"/>
          <p:nvPr/>
        </p:nvSpPr>
        <p:spPr>
          <a:xfrm>
            <a:off x="457199" y="4632960"/>
            <a:ext cx="2590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Anne Joseph, MD MPH</a:t>
            </a:r>
          </a:p>
          <a:p>
            <a:r>
              <a:rPr lang="en-US" dirty="0" err="1"/>
              <a:t>Dept</a:t>
            </a:r>
            <a:r>
              <a:rPr lang="en-US" dirty="0"/>
              <a:t> of Medicine</a:t>
            </a:r>
          </a:p>
          <a:p>
            <a:r>
              <a:rPr lang="en-US" dirty="0"/>
              <a:t>University of Minnesota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D8F2776-BE19-4305-8EA8-DC13CC2893AC}"/>
              </a:ext>
            </a:extLst>
          </p:cNvPr>
          <p:cNvSpPr txBox="1"/>
          <p:nvPr/>
        </p:nvSpPr>
        <p:spPr>
          <a:xfrm>
            <a:off x="3265984" y="4632959"/>
            <a:ext cx="2647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Meredith </a:t>
            </a:r>
            <a:r>
              <a:rPr lang="en-US" dirty="0" err="1"/>
              <a:t>Gunlicks-Stoessel</a:t>
            </a:r>
            <a:r>
              <a:rPr lang="en-US" dirty="0"/>
              <a:t>, PHD, LP</a:t>
            </a:r>
          </a:p>
          <a:p>
            <a:r>
              <a:rPr lang="en-US" dirty="0" err="1"/>
              <a:t>Dept</a:t>
            </a:r>
            <a:r>
              <a:rPr lang="en-US" dirty="0"/>
              <a:t> of Psychiatry</a:t>
            </a:r>
          </a:p>
          <a:p>
            <a:r>
              <a:rPr lang="en-US" dirty="0"/>
              <a:t>University of Minnesota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0AD96CF-C659-4441-8ABA-4A2F730A7CF4}"/>
              </a:ext>
            </a:extLst>
          </p:cNvPr>
          <p:cNvSpPr txBox="1"/>
          <p:nvPr/>
        </p:nvSpPr>
        <p:spPr>
          <a:xfrm>
            <a:off x="6004830" y="4628604"/>
            <a:ext cx="25644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Daniel </a:t>
            </a:r>
            <a:r>
              <a:rPr lang="en-US" dirty="0" err="1"/>
              <a:t>Almirall</a:t>
            </a:r>
            <a:r>
              <a:rPr lang="en-US" dirty="0"/>
              <a:t>, PhD</a:t>
            </a:r>
          </a:p>
          <a:p>
            <a:r>
              <a:rPr lang="en-US" dirty="0"/>
              <a:t>Institute for Social Research</a:t>
            </a:r>
          </a:p>
          <a:p>
            <a:r>
              <a:rPr lang="en-US" dirty="0"/>
              <a:t>University of Michigan</a:t>
            </a:r>
          </a:p>
        </p:txBody>
      </p:sp>
    </p:spTree>
    <p:extLst>
      <p:ext uri="{BB962C8B-B14F-4D97-AF65-F5344CB8AC3E}">
        <p14:creationId xmlns:p14="http://schemas.microsoft.com/office/powerpoint/2010/main" val="85142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© 2017 Regents of the University of Minnesota. All rights reserved. The University of Minnesota is an equal opportunity </a:t>
            </a:r>
            <a:br>
              <a:rPr lang="en-US" dirty="0"/>
            </a:br>
            <a:r>
              <a:rPr lang="en-US" dirty="0"/>
              <a:t>educator and employer. This material is available in alternative formats upon request. Direct requests to 612-624-6669.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375165"/>
            <a:ext cx="8229600" cy="1213104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57200" y="1162228"/>
            <a:ext cx="8229600" cy="2605044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/>
              <a:t>Funding for some of the SMARTs Presented</a:t>
            </a:r>
          </a:p>
          <a:p>
            <a:r>
              <a:rPr lang="en-US" dirty="0"/>
              <a:t>NCI R01CA196873 (PI: Joseph, co-I Vock)</a:t>
            </a:r>
          </a:p>
          <a:p>
            <a:r>
              <a:rPr lang="en-US" dirty="0"/>
              <a:t>NIMH R01MH113748 (PI: </a:t>
            </a:r>
            <a:r>
              <a:rPr lang="en-US" dirty="0" err="1"/>
              <a:t>Gunlicks-Stoessel</a:t>
            </a:r>
            <a:r>
              <a:rPr lang="en-US" dirty="0"/>
              <a:t>, co-I Vock)</a:t>
            </a:r>
          </a:p>
          <a:p>
            <a:endParaRPr lang="en-US" dirty="0"/>
          </a:p>
          <a:p>
            <a:r>
              <a:rPr lang="en-US" u="sng" dirty="0"/>
              <a:t>Funding for Methods Development </a:t>
            </a:r>
          </a:p>
          <a:p>
            <a:r>
              <a:rPr lang="en-US" dirty="0"/>
              <a:t>NCI R01CA225190 (PI: Vock)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97205"/>
            <a:ext cx="68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74861" y="5697205"/>
            <a:ext cx="7293124" cy="650905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directory.sph.umn.edu/bio/sph-a-z/david-vock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767850"/>
            <a:ext cx="68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74861" y="4802745"/>
            <a:ext cx="2968952" cy="650905"/>
          </a:xfrm>
        </p:spPr>
        <p:txBody>
          <a:bodyPr>
            <a:normAutofit/>
          </a:bodyPr>
          <a:lstStyle/>
          <a:p>
            <a:r>
              <a:rPr lang="en-US" b="1" dirty="0"/>
              <a:t>@docvock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38495"/>
            <a:ext cx="685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474861" y="3873390"/>
            <a:ext cx="2968952" cy="650905"/>
          </a:xfrm>
        </p:spPr>
        <p:txBody>
          <a:bodyPr>
            <a:normAutofit/>
          </a:bodyPr>
          <a:lstStyle/>
          <a:p>
            <a:r>
              <a:rPr lang="en-US" b="1" dirty="0"/>
              <a:t>vock@umn.edu</a:t>
            </a:r>
          </a:p>
        </p:txBody>
      </p:sp>
    </p:spTree>
    <p:extLst>
      <p:ext uri="{BB962C8B-B14F-4D97-AF65-F5344CB8AC3E}">
        <p14:creationId xmlns:p14="http://schemas.microsoft.com/office/powerpoint/2010/main" val="3018235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C554260-258D-437B-8AB1-FABC4B0FCF7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9FD05B-7C84-44EC-A58E-0C8140706EE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568052"/>
          </a:xfrm>
        </p:spPr>
        <p:txBody>
          <a:bodyPr/>
          <a:lstStyle/>
          <a:p>
            <a:r>
              <a:rPr lang="en-US" dirty="0"/>
              <a:t>Can we formalize this process to test different strategies improve outcomes?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E44936CC-E9F5-4AF5-B5B8-B4BC1DAC0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treat chronic disease?</a:t>
            </a:r>
          </a:p>
        </p:txBody>
      </p:sp>
      <p:pic>
        <p:nvPicPr>
          <p:cNvPr id="1028" name="Picture 4" descr="mad men, therapist">
            <a:extLst>
              <a:ext uri="{FF2B5EF4-FFF2-40B4-BE49-F238E27FC236}">
                <a16:creationId xmlns:a16="http://schemas.microsoft.com/office/drawing/2014/main" xmlns="" id="{E2407328-6B30-4FF1-AE06-71C6CA8AC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406" y="2735855"/>
            <a:ext cx="4696105" cy="3526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98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C863639E-7314-4D74-9D81-FDCDC41F1F7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DDDE052-A523-48BB-BA3F-13ED53109F4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376921"/>
            <a:ext cx="8229600" cy="4728044"/>
          </a:xfrm>
        </p:spPr>
        <p:txBody>
          <a:bodyPr>
            <a:normAutofit/>
          </a:bodyPr>
          <a:lstStyle/>
          <a:p>
            <a:r>
              <a:rPr lang="en-US" dirty="0"/>
              <a:t>Why are adaptive interventions useful?</a:t>
            </a:r>
          </a:p>
          <a:p>
            <a:r>
              <a:rPr lang="en-US" dirty="0">
                <a:solidFill>
                  <a:schemeClr val="tx2"/>
                </a:solidFill>
              </a:rPr>
              <a:t>What is an adaptive intervention?</a:t>
            </a:r>
          </a:p>
          <a:p>
            <a:r>
              <a:rPr lang="en-US" dirty="0"/>
              <a:t>How can SMART designs help us learn about adaptive interventions and improve them? </a:t>
            </a:r>
          </a:p>
          <a:p>
            <a:r>
              <a:rPr lang="en-US" dirty="0"/>
              <a:t>What are some things to consider when designing a SMART trial?</a:t>
            </a:r>
          </a:p>
          <a:p>
            <a:r>
              <a:rPr lang="en-US" dirty="0"/>
              <a:t>Where do SMARTs fit in the personalization process?</a:t>
            </a:r>
          </a:p>
          <a:p>
            <a:r>
              <a:rPr lang="en-US" dirty="0"/>
              <a:t>What are some common misconceptions about adaptive interventions and SMART designs?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DFA94060-97B1-4CD7-B818-B5C14C8BE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9804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EACF9B3C-DE23-46EB-9E2A-90C8EAD2293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en-US" dirty="0"/>
              <a:t>SMART Designs and Adaptive Intervention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7981FA5-8A14-480A-A487-112010CB4B1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Pre-specified</a:t>
            </a:r>
            <a:r>
              <a:rPr lang="en-US" dirty="0"/>
              <a:t> sequence of decision rules</a:t>
            </a:r>
          </a:p>
          <a:p>
            <a:r>
              <a:rPr lang="en-US" dirty="0"/>
              <a:t>One rule for each possible decision point</a:t>
            </a:r>
          </a:p>
          <a:p>
            <a:r>
              <a:rPr lang="en-US" dirty="0"/>
              <a:t>Dictate what type of treatment/intervention, at what dosage/intensity, with what type of delivery (e.g., switch, augment, intensify, stay the same)</a:t>
            </a:r>
          </a:p>
          <a:p>
            <a:r>
              <a:rPr lang="en-US" dirty="0">
                <a:solidFill>
                  <a:schemeClr val="tx2"/>
                </a:solidFill>
              </a:rPr>
              <a:t>Based on measured patient characteristics </a:t>
            </a:r>
            <a:r>
              <a:rPr lang="en-US" dirty="0"/>
              <a:t>(including prior response to treatment)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xmlns="" id="{714946FD-B96B-4E9F-9386-F44F95D3A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Intervention Strategy</a:t>
            </a:r>
          </a:p>
        </p:txBody>
      </p:sp>
    </p:spTree>
    <p:extLst>
      <p:ext uri="{BB962C8B-B14F-4D97-AF65-F5344CB8AC3E}">
        <p14:creationId xmlns:p14="http://schemas.microsoft.com/office/powerpoint/2010/main" val="2669397789"/>
      </p:ext>
    </p:extLst>
  </p:cSld>
  <p:clrMapOvr>
    <a:masterClrMapping/>
  </p:clrMapOvr>
</p:sld>
</file>

<file path=ppt/theme/theme1.xml><?xml version="1.0" encoding="utf-8"?>
<a:theme xmlns:a="http://schemas.openxmlformats.org/drawingml/2006/main" name="sph-powerpoint-v1 (1)">
  <a:themeElements>
    <a:clrScheme name="Custom 3">
      <a:dk1>
        <a:srgbClr val="000000"/>
      </a:dk1>
      <a:lt1>
        <a:srgbClr val="FFFFFF"/>
      </a:lt1>
      <a:dk2>
        <a:srgbClr val="7A0019"/>
      </a:dk2>
      <a:lt2>
        <a:srgbClr val="FFCC3F"/>
      </a:lt2>
      <a:accent1>
        <a:srgbClr val="75787B"/>
      </a:accent1>
      <a:accent2>
        <a:srgbClr val="D0D0CE"/>
      </a:accent2>
      <a:accent3>
        <a:srgbClr val="236192"/>
      </a:accent3>
      <a:accent4>
        <a:srgbClr val="E04E39"/>
      </a:accent4>
      <a:accent5>
        <a:srgbClr val="006A52"/>
      </a:accent5>
      <a:accent6>
        <a:srgbClr val="D45D00"/>
      </a:accent6>
      <a:hlink>
        <a:srgbClr val="5BC2FF"/>
      </a:hlink>
      <a:folHlink>
        <a:srgbClr val="A4D65E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sph-powerpoint-v1 (1)</Template>
  <TotalTime>13912</TotalTime>
  <Words>3676</Words>
  <Application>Microsoft Office PowerPoint</Application>
  <PresentationFormat>On-screen Show (4:3)</PresentationFormat>
  <Paragraphs>461</Paragraphs>
  <Slides>62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sph-powerpoint-v1 (1)</vt:lpstr>
      <vt:lpstr>Getting SMART about Developing Adaptive Intervention Strategies</vt:lpstr>
      <vt:lpstr>Outline</vt:lpstr>
      <vt:lpstr>Case Studies</vt:lpstr>
      <vt:lpstr>Outline</vt:lpstr>
      <vt:lpstr>Motivation for AIS</vt:lpstr>
      <vt:lpstr>How do we treat chronic disease?</vt:lpstr>
      <vt:lpstr>How do we treat chronic disease?</vt:lpstr>
      <vt:lpstr>Outline</vt:lpstr>
      <vt:lpstr>Adaptive Intervention Strategy</vt:lpstr>
      <vt:lpstr>Adaptive Intervention Strategy</vt:lpstr>
      <vt:lpstr>A Rose By Any Other Name</vt:lpstr>
      <vt:lpstr>Example AIS in Smoking Cessation </vt:lpstr>
      <vt:lpstr>Tailoring Variables</vt:lpstr>
      <vt:lpstr>Many Possible Adaptive Interventions</vt:lpstr>
      <vt:lpstr>Unanswered Questions to Optimize an AIS</vt:lpstr>
      <vt:lpstr>Outline</vt:lpstr>
      <vt:lpstr>Sequential Multiple Assignment Randomized Trial</vt:lpstr>
      <vt:lpstr>Sequential Multiple Assignment Randomized Trial</vt:lpstr>
      <vt:lpstr>Case Study #1: PLUTO</vt:lpstr>
      <vt:lpstr>Case Study #1: PLUTO</vt:lpstr>
      <vt:lpstr>Case Study #1: PLUTO</vt:lpstr>
      <vt:lpstr>Case Study #1: PLUTO</vt:lpstr>
      <vt:lpstr>Embedded Tailoring Variable/AIS</vt:lpstr>
      <vt:lpstr>Embedded AIS in PLUTO</vt:lpstr>
      <vt:lpstr>Case Study #2: Algorithms for Adolescent Depression </vt:lpstr>
      <vt:lpstr>Case Study #2: Algorithms for Adolescent Depression </vt:lpstr>
      <vt:lpstr>Specific Aims of PLUTO</vt:lpstr>
      <vt:lpstr>Stat Analysis and Power for Primary Aim</vt:lpstr>
      <vt:lpstr>Case Study #1: PLUTO</vt:lpstr>
      <vt:lpstr>Stat Analysis to Compare AIS</vt:lpstr>
      <vt:lpstr>Case Study #2: Algorithms for Adolescent Depression </vt:lpstr>
      <vt:lpstr>Outline</vt:lpstr>
      <vt:lpstr>Design Considerations</vt:lpstr>
      <vt:lpstr>Design Considerations: Selecting Treatment Types  </vt:lpstr>
      <vt:lpstr>Design Considerations: Tailoring Variable &amp; Cutpoint</vt:lpstr>
      <vt:lpstr>Design Considerations: Tailoring Variable &amp; Cutpoint</vt:lpstr>
      <vt:lpstr>Design Considerations: Tailoring Variable &amp; Cutpoint</vt:lpstr>
      <vt:lpstr>Design Considerations: Assessment Time</vt:lpstr>
      <vt:lpstr>Design Considerations: Assessment Time</vt:lpstr>
      <vt:lpstr>Control Conditions Within a SMART</vt:lpstr>
      <vt:lpstr>Control AIS in PLUTO</vt:lpstr>
      <vt:lpstr>Case Study #2: Algorithms for Adolescent Depression </vt:lpstr>
      <vt:lpstr>Other Common SMART Designs </vt:lpstr>
      <vt:lpstr>Other Common SMART Designs </vt:lpstr>
      <vt:lpstr>Other Experimental Designs</vt:lpstr>
      <vt:lpstr>Other Experimental Designs: Drawbacks</vt:lpstr>
      <vt:lpstr>Outline</vt:lpstr>
      <vt:lpstr>Personalization Process and Next Steps</vt:lpstr>
      <vt:lpstr>Phase I: Pilot SMARTs</vt:lpstr>
      <vt:lpstr>Phase II: SMART Designs</vt:lpstr>
      <vt:lpstr>More Deeply Tailored Interventions</vt:lpstr>
      <vt:lpstr>More Deeply Tailored Interventions</vt:lpstr>
      <vt:lpstr>Interaction Types</vt:lpstr>
      <vt:lpstr>Next SMART</vt:lpstr>
      <vt:lpstr>2nd SMART Design for Tobacco Cessation</vt:lpstr>
      <vt:lpstr>Phase III: Confirmatory Trial</vt:lpstr>
      <vt:lpstr>Outline</vt:lpstr>
      <vt:lpstr>Common Misconceptions of AIS</vt:lpstr>
      <vt:lpstr>Common Misconceptions of SMART</vt:lpstr>
      <vt:lpstr>Summary</vt:lpstr>
      <vt:lpstr>Collaborators</vt:lpstr>
      <vt:lpstr>Thank you!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Joseph S Koopmeiners</dc:creator>
  <cp:lastModifiedBy>David Vock</cp:lastModifiedBy>
  <cp:revision>188</cp:revision>
  <dcterms:created xsi:type="dcterms:W3CDTF">2017-02-27T00:59:02Z</dcterms:created>
  <dcterms:modified xsi:type="dcterms:W3CDTF">2018-04-17T20:25:09Z</dcterms:modified>
</cp:coreProperties>
</file>